
<file path=[Content_Types].xml><?xml version="1.0" encoding="utf-8"?>
<Types xmlns="http://schemas.openxmlformats.org/package/2006/content-types">
  <Default Extension="avi" ContentType="video/x-msvideo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1"/>
  </p:notesMasterIdLst>
  <p:sldIdLst>
    <p:sldId id="256" r:id="rId2"/>
    <p:sldId id="258" r:id="rId3"/>
    <p:sldId id="259" r:id="rId4"/>
    <p:sldId id="257" r:id="rId5"/>
    <p:sldId id="260" r:id="rId6"/>
    <p:sldId id="263" r:id="rId7"/>
    <p:sldId id="262" r:id="rId8"/>
    <p:sldId id="264" r:id="rId9"/>
    <p:sldId id="337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81" r:id="rId23"/>
    <p:sldId id="279" r:id="rId24"/>
    <p:sldId id="280" r:id="rId25"/>
    <p:sldId id="282" r:id="rId26"/>
    <p:sldId id="283" r:id="rId27"/>
    <p:sldId id="284" r:id="rId28"/>
    <p:sldId id="290" r:id="rId29"/>
    <p:sldId id="285" r:id="rId30"/>
    <p:sldId id="287" r:id="rId31"/>
    <p:sldId id="288" r:id="rId32"/>
    <p:sldId id="289" r:id="rId33"/>
    <p:sldId id="286" r:id="rId34"/>
    <p:sldId id="292" r:id="rId35"/>
    <p:sldId id="291" r:id="rId36"/>
    <p:sldId id="293" r:id="rId37"/>
    <p:sldId id="294" r:id="rId38"/>
    <p:sldId id="295" r:id="rId39"/>
    <p:sldId id="297" r:id="rId40"/>
    <p:sldId id="296" r:id="rId41"/>
    <p:sldId id="338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9" r:id="rId53"/>
    <p:sldId id="308" r:id="rId54"/>
    <p:sldId id="310" r:id="rId55"/>
    <p:sldId id="311" r:id="rId56"/>
    <p:sldId id="313" r:id="rId57"/>
    <p:sldId id="314" r:id="rId58"/>
    <p:sldId id="315" r:id="rId59"/>
    <p:sldId id="319" r:id="rId60"/>
    <p:sldId id="316" r:id="rId61"/>
    <p:sldId id="317" r:id="rId62"/>
    <p:sldId id="318" r:id="rId63"/>
    <p:sldId id="320" r:id="rId64"/>
    <p:sldId id="321" r:id="rId65"/>
    <p:sldId id="322" r:id="rId66"/>
    <p:sldId id="323" r:id="rId67"/>
    <p:sldId id="324" r:id="rId68"/>
    <p:sldId id="325" r:id="rId69"/>
    <p:sldId id="332" r:id="rId70"/>
    <p:sldId id="326" r:id="rId71"/>
    <p:sldId id="330" r:id="rId72"/>
    <p:sldId id="327" r:id="rId73"/>
    <p:sldId id="328" r:id="rId74"/>
    <p:sldId id="329" r:id="rId75"/>
    <p:sldId id="331" r:id="rId76"/>
    <p:sldId id="333" r:id="rId77"/>
    <p:sldId id="334" r:id="rId78"/>
    <p:sldId id="335" r:id="rId79"/>
    <p:sldId id="336" r:id="rId8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985" autoAdjust="0"/>
  </p:normalViewPr>
  <p:slideViewPr>
    <p:cSldViewPr snapToGrid="0">
      <p:cViewPr varScale="1">
        <p:scale>
          <a:sx n="109" d="100"/>
          <a:sy n="109" d="100"/>
        </p:scale>
        <p:origin x="6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D5F9BF-3005-41CE-93F0-76169737253E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791ED2-7E7F-4723-872C-5E0722316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325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segmentation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791ED2-7E7F-4723-872C-5E0722316A2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8797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791ED2-7E7F-4723-872C-5E0722316A2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4134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791ED2-7E7F-4723-872C-5E0722316A2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3000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791ED2-7E7F-4723-872C-5E0722316A2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8363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791ED2-7E7F-4723-872C-5E0722316A2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2519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791ED2-7E7F-4723-872C-5E0722316A2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4199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791ED2-7E7F-4723-872C-5E0722316A2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3784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791ED2-7E7F-4723-872C-5E0722316A2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3039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791ED2-7E7F-4723-872C-5E0722316A2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8151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791ED2-7E7F-4723-872C-5E0722316A2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4563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791ED2-7E7F-4723-872C-5E0722316A2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966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Problems: single-atlas doesn’t capture population variability, if you have publicly available temporal atlases, they may not fit your needs either; template biases studies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791ED2-7E7F-4723-872C-5E0722316A2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4093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791ED2-7E7F-4723-872C-5E0722316A2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2725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791ED2-7E7F-4723-872C-5E0722316A2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8897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791ED2-7E7F-4723-872C-5E0722316A2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0345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791ED2-7E7F-4723-872C-5E0722316A2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5504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791ED2-7E7F-4723-872C-5E0722316A2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586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791ED2-7E7F-4723-872C-5E0722316A2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3370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791ED2-7E7F-4723-872C-5E0722316A2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1857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791ED2-7E7F-4723-872C-5E0722316A2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3627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791ED2-7E7F-4723-872C-5E0722316A2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5511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Only maintains coherence because of global consistency loss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791ED2-7E7F-4723-872C-5E0722316A2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9511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791ED2-7E7F-4723-872C-5E0722316A2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4074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791ED2-7E7F-4723-872C-5E0722316A2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7894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791ED2-7E7F-4723-872C-5E0722316A2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7182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791ED2-7E7F-4723-872C-5E0722316A2B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10330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791ED2-7E7F-4723-872C-5E0722316A2B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9405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791ED2-7E7F-4723-872C-5E0722316A2B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76593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791ED2-7E7F-4723-872C-5E0722316A2B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14301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791ED2-7E7F-4723-872C-5E0722316A2B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63371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791ED2-7E7F-4723-872C-5E0722316A2B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68961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791ED2-7E7F-4723-872C-5E0722316A2B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4205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791ED2-7E7F-4723-872C-5E0722316A2B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5673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791ED2-7E7F-4723-872C-5E0722316A2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03346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791ED2-7E7F-4723-872C-5E0722316A2B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43824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791ED2-7E7F-4723-872C-5E0722316A2B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84737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791ED2-7E7F-4723-872C-5E0722316A2B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40074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791ED2-7E7F-4723-872C-5E0722316A2B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86214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791ED2-7E7F-4723-872C-5E0722316A2B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59135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791ED2-7E7F-4723-872C-5E0722316A2B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98232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791ED2-7E7F-4723-872C-5E0722316A2B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8201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791ED2-7E7F-4723-872C-5E0722316A2B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71865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791ED2-7E7F-4723-872C-5E0722316A2B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74663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791ED2-7E7F-4723-872C-5E0722316A2B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6220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791ED2-7E7F-4723-872C-5E0722316A2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29444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791ED2-7E7F-4723-872C-5E0722316A2B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28193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791ED2-7E7F-4723-872C-5E0722316A2B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39719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791ED2-7E7F-4723-872C-5E0722316A2B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72204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791ED2-7E7F-4723-872C-5E0722316A2B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86930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791ED2-7E7F-4723-872C-5E0722316A2B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79285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791ED2-7E7F-4723-872C-5E0722316A2B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8418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791ED2-7E7F-4723-872C-5E0722316A2B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8586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791ED2-7E7F-4723-872C-5E0722316A2B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10563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791ED2-7E7F-4723-872C-5E0722316A2B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62361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791ED2-7E7F-4723-872C-5E0722316A2B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1935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791ED2-7E7F-4723-872C-5E0722316A2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73014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791ED2-7E7F-4723-872C-5E0722316A2B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64126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791ED2-7E7F-4723-872C-5E0722316A2B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84140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791ED2-7E7F-4723-872C-5E0722316A2B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58031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791ED2-7E7F-4723-872C-5E0722316A2B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01536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791ED2-7E7F-4723-872C-5E0722316A2B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39692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791ED2-7E7F-4723-872C-5E0722316A2B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1575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791ED2-7E7F-4723-872C-5E0722316A2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7121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791ED2-7E7F-4723-872C-5E0722316A2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7532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791ED2-7E7F-4723-872C-5E0722316A2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884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9B9DA-EDE0-4E81-A9F7-6E8C09E885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46C9AA-E2B7-4A65-A130-7073E8D948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B5F1DD-168C-4878-952B-FD7562A21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74E36-5D37-4A9D-8676-AECB6243CE63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C746B8-01CA-4279-ACFF-F30E18D41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B19EC9-49BF-4DB0-BB33-D8015AEB4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DEF5E-A5D7-49C7-9D1F-001AE5120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0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82501-1518-4F2C-B4A0-B800AA500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4C89BE-375E-4C47-934D-5E097DA867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6D8DA0-8695-4C5B-91B2-1FB977F4F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74E36-5D37-4A9D-8676-AECB6243CE63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4CF600-76DB-4D9F-95B1-E9FEE4A61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BD08F5-2309-4C49-8A7C-F0D2E75EC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DEF5E-A5D7-49C7-9D1F-001AE5120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773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BD537E-14B3-4940-8F7D-60802DB452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9C9F93-23FF-4275-848D-A308DC9D20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728859-698C-46FF-85FD-7F2C80888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74E36-5D37-4A9D-8676-AECB6243CE63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48FD88-ACED-49B6-955C-9F6A312C7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2B978-FDB7-4E5F-BBA9-6130D88D3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DEF5E-A5D7-49C7-9D1F-001AE5120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42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C87B7-C7B2-408C-9066-D28819609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F0921B-7EAF-4A06-969A-59554B197A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FED4AE-B8BC-47CF-BC34-84FE0E1F3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74E36-5D37-4A9D-8676-AECB6243CE63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730DC-BC12-48A3-A642-F5327CF78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22BD1B-D3A8-4B74-AFAA-F0DA7DF4F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DEF5E-A5D7-49C7-9D1F-001AE5120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289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4CD6C-4E79-4DEF-A3DB-D76BDBD4A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56FCC3-D252-4FBE-89CD-572ACC0F2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5A3FAA-2261-4624-840E-88C4ED2B6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74E36-5D37-4A9D-8676-AECB6243CE63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C93A8F-2915-45AE-8633-9535E7071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E399FA-4569-47CC-B851-FBF281479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DEF5E-A5D7-49C7-9D1F-001AE5120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207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3020D-29DB-4E99-BD88-DFFC8B718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322DFF-DB22-4FA7-A256-8DDF5D1030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25F06D-1326-4182-8386-4B2315F4A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C4BF4F-E424-4AD1-8195-5748EA405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74E36-5D37-4A9D-8676-AECB6243CE63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E84851-5CB5-4026-B824-FD12CAAD0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EAA03E-3DE1-4C6E-8B8E-230A725D4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DEF5E-A5D7-49C7-9D1F-001AE5120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453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3E6A3-2CBF-4223-AA69-447980971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3B0593-88B8-4980-A551-4C7B9547C7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82CE76-6F87-48ED-B6AC-42777671FA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9B2CD5-55B5-4261-81C9-2B14F7526D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AC9109-0D4F-4FC8-B305-8C2E92AE70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F29CA0-FE84-4D73-AD3F-1DA3EEE4F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74E36-5D37-4A9D-8676-AECB6243CE63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3FC5E6-79AA-4EFC-9D29-C48923704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2A92B0-98BB-4BC1-BDBC-71DDCDDB6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DEF5E-A5D7-49C7-9D1F-001AE5120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260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4AC59-9667-4870-A1E8-4F05E8F96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E86EE8-44F7-4D30-AC98-558AF4778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74E36-5D37-4A9D-8676-AECB6243CE63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B68D7F-097C-467B-AF37-DA1C780BF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0AEF6B-1E3E-495A-AA1E-66EA3DB27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DEF5E-A5D7-49C7-9D1F-001AE5120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283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185DB4-C248-4F67-9115-AD04A8011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74E36-5D37-4A9D-8676-AECB6243CE63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FAE87D-3B41-4918-A6EE-0AEA4272A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711525-C13A-4564-A612-E4EABA8E9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DEF5E-A5D7-49C7-9D1F-001AE5120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675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A1C71-0FA6-4809-AE4E-99F187438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6690B2-78D7-449A-ABF4-443508F247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1B3475-1D45-4933-B34F-336C7A2607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6F6428-1F29-48BB-AB99-6DF1C6067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74E36-5D37-4A9D-8676-AECB6243CE63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9279CF-6ED9-4786-A7D8-DED4A200F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1CB064-D7BF-472C-AE48-455C661D9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DEF5E-A5D7-49C7-9D1F-001AE5120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019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4C413-1691-4F0E-8056-F9C91610E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17B4C2-ABBE-48B9-88EE-952AC4B981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A76EC8-1E09-4E29-8E48-A4E503C3F6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D3A2F9-BA1E-4E19-BC00-BB23908F4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74E36-5D37-4A9D-8676-AECB6243CE63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C0F5AA-E87F-4574-823D-451841F1E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16A32E-FABA-4974-A65A-A414744BA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DEF5E-A5D7-49C7-9D1F-001AE5120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790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6CA558-029D-4C27-BCD9-55BB8EBE1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628560-CC7A-4DBD-8EB6-8833B4D280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CF1108-F938-4B82-BB45-B84A8CAD07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74E36-5D37-4A9D-8676-AECB6243CE63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2A2EA0-B58E-4C69-8895-ACCC7943A5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A751A4-A8CF-42FF-A1A1-26967D50D8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FDEF5E-A5D7-49C7-9D1F-001AE5120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720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gi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gi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8.png"/><Relationship Id="rId4" Type="http://schemas.openxmlformats.org/officeDocument/2006/relationships/notesSlide" Target="../notesSlides/notesSlide5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92.png"/><Relationship Id="rId4" Type="http://schemas.openxmlformats.org/officeDocument/2006/relationships/notesSlide" Target="../notesSlides/notesSlide5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gi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gif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FD703-9133-4A59-BE5B-CB9D117418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4181" y="4152033"/>
            <a:ext cx="11083638" cy="1203037"/>
          </a:xfrm>
        </p:spPr>
        <p:txBody>
          <a:bodyPr>
            <a:normAutofit/>
          </a:bodyPr>
          <a:lstStyle/>
          <a:p>
            <a:r>
              <a:rPr lang="en-US" sz="3600" b="0" i="0" dirty="0">
                <a:solidFill>
                  <a:srgbClr val="24292E"/>
                </a:solidFill>
                <a:effectLst/>
              </a:rPr>
              <a:t>Improving Conditional Deformable Template Construction with Generative Adversarial Registration</a:t>
            </a:r>
            <a:endParaRPr lang="en-US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2574F7-42D3-4CA0-8529-AA53E9E018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14799" y="5995555"/>
            <a:ext cx="5416861" cy="513772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www.neeldey.com/deformable-templates</a:t>
            </a:r>
          </a:p>
        </p:txBody>
      </p:sp>
      <p:pic>
        <p:nvPicPr>
          <p:cNvPr id="5" name="Picture 4" descr="A picture containing mollusk, close&#10;&#10;Description automatically generated">
            <a:extLst>
              <a:ext uri="{FF2B5EF4-FFF2-40B4-BE49-F238E27FC236}">
                <a16:creationId xmlns:a16="http://schemas.microsoft.com/office/drawing/2014/main" id="{6DCCF471-C73C-40E2-B5C0-366C5F5D19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446" y="862445"/>
            <a:ext cx="8181108" cy="27270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00F9F2-7C30-4C1E-8FFA-0ED8A6D59D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3282" y="5991497"/>
            <a:ext cx="513772" cy="5137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8B04C8-3424-4FDB-B2DF-8958323C6C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1027" y="5991497"/>
            <a:ext cx="513772" cy="51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2147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2F4337-ECC4-46ED-8AE6-6AFCA6FE9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308" y="1896083"/>
            <a:ext cx="8804030" cy="306583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245999C-3310-4550-B087-9BA411BAA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Modeling Flexibility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4F1D4E2-5940-4349-9A4A-033B1FCE8794}"/>
              </a:ext>
            </a:extLst>
          </p:cNvPr>
          <p:cNvSpPr txBox="1">
            <a:spLocks/>
          </p:cNvSpPr>
          <p:nvPr/>
        </p:nvSpPr>
        <p:spPr>
          <a:xfrm>
            <a:off x="3192149" y="5481032"/>
            <a:ext cx="5807702" cy="893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1800" dirty="0">
                <a:latin typeface="+mj-lt"/>
              </a:rPr>
              <a:t>Deformable Templates</a:t>
            </a:r>
          </a:p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1800" dirty="0">
                <a:latin typeface="+mj-lt"/>
              </a:rPr>
              <a:t>Dalca, et al., </a:t>
            </a:r>
            <a:r>
              <a:rPr lang="en-US" sz="1800" dirty="0" err="1">
                <a:latin typeface="+mj-lt"/>
              </a:rPr>
              <a:t>NeurIPS</a:t>
            </a:r>
            <a:r>
              <a:rPr lang="en-US" sz="1800" dirty="0">
                <a:latin typeface="+mj-lt"/>
              </a:rPr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3409213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245999C-3310-4550-B087-9BA411BAA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Deformable Templates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AFC1945-958A-4554-AEE2-2800E0A8AA7F}"/>
              </a:ext>
            </a:extLst>
          </p:cNvPr>
          <p:cNvSpPr txBox="1">
            <a:spLocks/>
          </p:cNvSpPr>
          <p:nvPr/>
        </p:nvSpPr>
        <p:spPr>
          <a:xfrm>
            <a:off x="1928717" y="1690688"/>
            <a:ext cx="8334566" cy="23889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1800" dirty="0">
                <a:latin typeface="+mj-lt"/>
              </a:rPr>
              <a:t>Barycentric Representations.</a:t>
            </a:r>
          </a:p>
          <a:p>
            <a:pPr algn="ctr">
              <a:lnSpc>
                <a:spcPct val="120000"/>
              </a:lnSpc>
            </a:pPr>
            <a:r>
              <a:rPr lang="en-US" sz="1800" dirty="0">
                <a:latin typeface="+mj-lt"/>
              </a:rPr>
              <a:t>Returns distances between samples and the barycenter.</a:t>
            </a:r>
          </a:p>
        </p:txBody>
      </p:sp>
    </p:spTree>
    <p:extLst>
      <p:ext uri="{BB962C8B-B14F-4D97-AF65-F5344CB8AC3E}">
        <p14:creationId xmlns:p14="http://schemas.microsoft.com/office/powerpoint/2010/main" val="23542773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245999C-3310-4550-B087-9BA411BAA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Deformable Templates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AFC1945-958A-4554-AEE2-2800E0A8AA7F}"/>
              </a:ext>
            </a:extLst>
          </p:cNvPr>
          <p:cNvSpPr txBox="1">
            <a:spLocks/>
          </p:cNvSpPr>
          <p:nvPr/>
        </p:nvSpPr>
        <p:spPr>
          <a:xfrm>
            <a:off x="1928717" y="1690688"/>
            <a:ext cx="8334566" cy="23889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800" dirty="0">
                <a:latin typeface="+mj-lt"/>
              </a:rPr>
              <a:t>Template Matching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ED47AB-ECD8-43C2-8528-E033E37164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56" y="2478574"/>
            <a:ext cx="5968044" cy="39615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BC76FA-1B8E-41B6-AF57-06AA7163A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2026" y="2422196"/>
            <a:ext cx="5724266" cy="401792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AE478E0-C47F-4113-B5CA-A3355351DE00}"/>
              </a:ext>
            </a:extLst>
          </p:cNvPr>
          <p:cNvGrpSpPr/>
          <p:nvPr/>
        </p:nvGrpSpPr>
        <p:grpSpPr>
          <a:xfrm>
            <a:off x="6262026" y="4318863"/>
            <a:ext cx="5724266" cy="492276"/>
            <a:chOff x="6262026" y="4582633"/>
            <a:chExt cx="5724266" cy="49227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9EDCBFE-E490-423D-BC79-724B89F3937E}"/>
                </a:ext>
              </a:extLst>
            </p:cNvPr>
            <p:cNvSpPr/>
            <p:nvPr/>
          </p:nvSpPr>
          <p:spPr>
            <a:xfrm>
              <a:off x="6262026" y="4582633"/>
              <a:ext cx="5724266" cy="212651"/>
            </a:xfrm>
            <a:prstGeom prst="rect">
              <a:avLst/>
            </a:prstGeom>
            <a:solidFill>
              <a:schemeClr val="accent4">
                <a:alpha val="42000"/>
              </a:schemeClr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7C6275C-FF17-4263-A1BB-7BE16781AFC0}"/>
                </a:ext>
              </a:extLst>
            </p:cNvPr>
            <p:cNvSpPr/>
            <p:nvPr/>
          </p:nvSpPr>
          <p:spPr>
            <a:xfrm>
              <a:off x="6262026" y="4862258"/>
              <a:ext cx="2052415" cy="212651"/>
            </a:xfrm>
            <a:prstGeom prst="rect">
              <a:avLst/>
            </a:prstGeom>
            <a:solidFill>
              <a:schemeClr val="accent4">
                <a:alpha val="42000"/>
              </a:schemeClr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5841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245999C-3310-4550-B087-9BA411BAA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Deformable Templates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AFC1945-958A-4554-AEE2-2800E0A8AA7F}"/>
              </a:ext>
            </a:extLst>
          </p:cNvPr>
          <p:cNvSpPr txBox="1">
            <a:spLocks/>
          </p:cNvSpPr>
          <p:nvPr/>
        </p:nvSpPr>
        <p:spPr>
          <a:xfrm>
            <a:off x="1928717" y="1690688"/>
            <a:ext cx="8334566" cy="23889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800" dirty="0">
                <a:latin typeface="+mj-lt"/>
              </a:rPr>
              <a:t>Template Matching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0A1346-A09A-4BDB-9745-B684E4692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307737"/>
            <a:ext cx="2796492" cy="41851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B9EA250-EFD8-4852-B7F6-AC191459F2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1670" y="2307737"/>
            <a:ext cx="2649725" cy="418513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4AFFB7F-F213-4387-9E72-8E02A203E80C}"/>
              </a:ext>
            </a:extLst>
          </p:cNvPr>
          <p:cNvGrpSpPr/>
          <p:nvPr/>
        </p:nvGrpSpPr>
        <p:grpSpPr>
          <a:xfrm>
            <a:off x="6933181" y="2307737"/>
            <a:ext cx="5144519" cy="4333788"/>
            <a:chOff x="6933181" y="2307737"/>
            <a:chExt cx="5144519" cy="433378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717DF87-4E61-43A4-BEEB-48B83819E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33181" y="2307737"/>
              <a:ext cx="2858315" cy="4333788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0F5FF92-73AC-499F-8DEF-A7BF36F2A9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72376" y="3570873"/>
              <a:ext cx="2005324" cy="10175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4063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245999C-3310-4550-B087-9BA411BAA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Deformable Templates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AFC1945-958A-4554-AEE2-2800E0A8AA7F}"/>
              </a:ext>
            </a:extLst>
          </p:cNvPr>
          <p:cNvSpPr txBox="1">
            <a:spLocks/>
          </p:cNvSpPr>
          <p:nvPr/>
        </p:nvSpPr>
        <p:spPr>
          <a:xfrm>
            <a:off x="1928717" y="1690688"/>
            <a:ext cx="8334566" cy="23889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800" dirty="0">
                <a:latin typeface="+mj-lt"/>
              </a:rPr>
              <a:t>Restoration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7155AF8-50EF-443E-99E6-97E62C937802}"/>
              </a:ext>
            </a:extLst>
          </p:cNvPr>
          <p:cNvGrpSpPr/>
          <p:nvPr/>
        </p:nvGrpSpPr>
        <p:grpSpPr>
          <a:xfrm>
            <a:off x="5816618" y="2705442"/>
            <a:ext cx="2943727" cy="3258884"/>
            <a:chOff x="5816618" y="2705442"/>
            <a:chExt cx="2943727" cy="325888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AEA4745-40B9-4FE5-96D3-54E38C397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16618" y="2705442"/>
              <a:ext cx="2943727" cy="2748377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BD5839E-0339-4165-866A-D51B6BAEBB56}"/>
                </a:ext>
              </a:extLst>
            </p:cNvPr>
            <p:cNvSpPr txBox="1"/>
            <p:nvPr/>
          </p:nvSpPr>
          <p:spPr>
            <a:xfrm>
              <a:off x="6769591" y="5594994"/>
              <a:ext cx="10377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+mj-lt"/>
                </a:rPr>
                <a:t>Template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540ADD0-1EB8-4EDD-91F3-C8A9628CA922}"/>
              </a:ext>
            </a:extLst>
          </p:cNvPr>
          <p:cNvGrpSpPr/>
          <p:nvPr/>
        </p:nvGrpSpPr>
        <p:grpSpPr>
          <a:xfrm>
            <a:off x="8760345" y="2705442"/>
            <a:ext cx="3251695" cy="3258884"/>
            <a:chOff x="8760345" y="2705442"/>
            <a:chExt cx="3251695" cy="325888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BEEFBD1-7801-48A9-A94F-6DCF7C81B8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60345" y="2705442"/>
              <a:ext cx="3251695" cy="2748377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F574882-E671-46B3-9FB1-E77DE9F98D5D}"/>
                </a:ext>
              </a:extLst>
            </p:cNvPr>
            <p:cNvSpPr txBox="1"/>
            <p:nvPr/>
          </p:nvSpPr>
          <p:spPr>
            <a:xfrm>
              <a:off x="9375119" y="5594994"/>
              <a:ext cx="20221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+mj-lt"/>
                </a:rPr>
                <a:t>Deformed Template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354EDAE-73EE-4879-91DB-F7CAAEF061C9}"/>
              </a:ext>
            </a:extLst>
          </p:cNvPr>
          <p:cNvGrpSpPr/>
          <p:nvPr/>
        </p:nvGrpSpPr>
        <p:grpSpPr>
          <a:xfrm>
            <a:off x="307942" y="2705444"/>
            <a:ext cx="6729950" cy="3826239"/>
            <a:chOff x="307942" y="2705444"/>
            <a:chExt cx="6729950" cy="382623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6F454F6-1934-4BFF-AAC2-C2E6A72F353F}"/>
                </a:ext>
              </a:extLst>
            </p:cNvPr>
            <p:cNvGrpSpPr/>
            <p:nvPr/>
          </p:nvGrpSpPr>
          <p:grpSpPr>
            <a:xfrm>
              <a:off x="307942" y="2705444"/>
              <a:ext cx="5508676" cy="3258882"/>
              <a:chOff x="307942" y="2705444"/>
              <a:chExt cx="5508676" cy="3258882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11893646-8DD0-4E60-809C-863818E901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7942" y="2705444"/>
                <a:ext cx="5508676" cy="2748376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A176005-3892-434B-9EAB-390603426126}"/>
                  </a:ext>
                </a:extLst>
              </p:cNvPr>
              <p:cNvSpPr txBox="1"/>
              <p:nvPr/>
            </p:nvSpPr>
            <p:spPr>
              <a:xfrm>
                <a:off x="1081711" y="5594994"/>
                <a:ext cx="13214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latin typeface="+mj-lt"/>
                  </a:rPr>
                  <a:t>Clean target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03B994B-F485-4354-A88D-0A5BBB64FD1E}"/>
                  </a:ext>
                </a:extLst>
              </p:cNvPr>
              <p:cNvSpPr txBox="1"/>
              <p:nvPr/>
            </p:nvSpPr>
            <p:spPr>
              <a:xfrm>
                <a:off x="3867823" y="5594994"/>
                <a:ext cx="13118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latin typeface="+mj-lt"/>
                  </a:rPr>
                  <a:t>Observation</a:t>
                </a: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B78F7A3-82D7-4E81-B6EB-0EB6C73EE886}"/>
                </a:ext>
              </a:extLst>
            </p:cNvPr>
            <p:cNvSpPr txBox="1"/>
            <p:nvPr/>
          </p:nvSpPr>
          <p:spPr>
            <a:xfrm>
              <a:off x="5154107" y="6162351"/>
              <a:ext cx="18837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i="1" dirty="0">
                  <a:latin typeface="+mj-lt"/>
                </a:rPr>
                <a:t>Image: Amit, 1991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045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245999C-3310-4550-B087-9BA411BAA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Deformable Templates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AFC1945-958A-4554-AEE2-2800E0A8AA7F}"/>
              </a:ext>
            </a:extLst>
          </p:cNvPr>
          <p:cNvSpPr txBox="1">
            <a:spLocks/>
          </p:cNvSpPr>
          <p:nvPr/>
        </p:nvSpPr>
        <p:spPr>
          <a:xfrm>
            <a:off x="1928717" y="1690688"/>
            <a:ext cx="8334566" cy="23889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800" dirty="0">
                <a:latin typeface="+mj-lt"/>
              </a:rPr>
              <a:t>Geometric Statistics and Standardized Analyses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99EFC9A-C450-4565-A14D-49395947C857}"/>
              </a:ext>
            </a:extLst>
          </p:cNvPr>
          <p:cNvGrpSpPr/>
          <p:nvPr/>
        </p:nvGrpSpPr>
        <p:grpSpPr>
          <a:xfrm>
            <a:off x="1928717" y="2695195"/>
            <a:ext cx="3512296" cy="4031678"/>
            <a:chOff x="1928717" y="2695195"/>
            <a:chExt cx="3512296" cy="403167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FFD46BD-12A0-43C1-A7C5-D0D7B706A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28717" y="2695195"/>
              <a:ext cx="3512296" cy="3341076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E44C6AE-F520-4FD5-9CE8-A3FB04682D6D}"/>
                </a:ext>
              </a:extLst>
            </p:cNvPr>
            <p:cNvSpPr txBox="1"/>
            <p:nvPr/>
          </p:nvSpPr>
          <p:spPr>
            <a:xfrm>
              <a:off x="2733324" y="6357541"/>
              <a:ext cx="19030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i="1" dirty="0">
                  <a:latin typeface="+mj-lt"/>
                </a:rPr>
                <a:t>Image: Joshi, 2004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AD8D266-7B04-47D3-82F6-8E5E60E8EC8B}"/>
              </a:ext>
            </a:extLst>
          </p:cNvPr>
          <p:cNvGrpSpPr/>
          <p:nvPr/>
        </p:nvGrpSpPr>
        <p:grpSpPr>
          <a:xfrm>
            <a:off x="6750989" y="2417885"/>
            <a:ext cx="3874480" cy="4308988"/>
            <a:chOff x="6750989" y="2417885"/>
            <a:chExt cx="3874480" cy="430898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68DF1FA-1377-4A62-9CE4-AE3EF8DECCDC}"/>
                </a:ext>
              </a:extLst>
            </p:cNvPr>
            <p:cNvGrpSpPr/>
            <p:nvPr/>
          </p:nvGrpSpPr>
          <p:grpSpPr>
            <a:xfrm>
              <a:off x="6750989" y="2417885"/>
              <a:ext cx="3874480" cy="3895696"/>
              <a:chOff x="7479320" y="2417885"/>
              <a:chExt cx="3874480" cy="3895696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5A5AAE56-E2D7-44F9-9CDE-674C8291F7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479320" y="2417885"/>
                <a:ext cx="3874480" cy="1947848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11ED5D95-8C2F-44CA-A5F1-93621513E8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79320" y="4365733"/>
                <a:ext cx="3874479" cy="1947848"/>
              </a:xfrm>
              <a:prstGeom prst="rect">
                <a:avLst/>
              </a:prstGeom>
            </p:spPr>
          </p:pic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EBA25CA-EAC4-468F-AF9A-5AC10223C657}"/>
                </a:ext>
              </a:extLst>
            </p:cNvPr>
            <p:cNvSpPr txBox="1"/>
            <p:nvPr/>
          </p:nvSpPr>
          <p:spPr>
            <a:xfrm>
              <a:off x="7729600" y="6357541"/>
              <a:ext cx="19172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i="1" dirty="0">
                  <a:latin typeface="+mj-lt"/>
                </a:rPr>
                <a:t>Image: </a:t>
              </a:r>
              <a:r>
                <a:rPr lang="en-US" i="1" dirty="0" err="1">
                  <a:latin typeface="+mj-lt"/>
                </a:rPr>
                <a:t>Rohé</a:t>
              </a:r>
              <a:r>
                <a:rPr lang="en-US" i="1" dirty="0">
                  <a:latin typeface="+mj-lt"/>
                </a:rPr>
                <a:t>, 2018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450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245999C-3310-4550-B087-9BA411BAA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Deformable Templates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AFC1945-958A-4554-AEE2-2800E0A8AA7F}"/>
              </a:ext>
            </a:extLst>
          </p:cNvPr>
          <p:cNvSpPr txBox="1">
            <a:spLocks/>
          </p:cNvSpPr>
          <p:nvPr/>
        </p:nvSpPr>
        <p:spPr>
          <a:xfrm>
            <a:off x="1928717" y="1690688"/>
            <a:ext cx="8334566" cy="23889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800" dirty="0">
                <a:latin typeface="+mj-lt"/>
              </a:rPr>
              <a:t>Where/how do you find templates?</a:t>
            </a:r>
          </a:p>
          <a:p>
            <a:pPr algn="ctr">
              <a:lnSpc>
                <a:spcPct val="120000"/>
              </a:lnSpc>
            </a:pPr>
            <a:r>
              <a:rPr lang="en-US" sz="1800" dirty="0">
                <a:latin typeface="+mj-lt"/>
              </a:rPr>
              <a:t>Reference databases:</a:t>
            </a:r>
          </a:p>
        </p:txBody>
      </p:sp>
      <p:pic>
        <p:nvPicPr>
          <p:cNvPr id="2050" name="Picture 2" descr="Figure 3">
            <a:extLst>
              <a:ext uri="{FF2B5EF4-FFF2-40B4-BE49-F238E27FC236}">
                <a16:creationId xmlns:a16="http://schemas.microsoft.com/office/drawing/2014/main" id="{8D585DAA-1DF3-4958-8405-5012FC5F7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770859"/>
            <a:ext cx="9894276" cy="3397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F4F416-B71D-456A-ADBB-22BBB00FB5D8}"/>
              </a:ext>
            </a:extLst>
          </p:cNvPr>
          <p:cNvSpPr txBox="1"/>
          <p:nvPr/>
        </p:nvSpPr>
        <p:spPr>
          <a:xfrm>
            <a:off x="5118809" y="6400745"/>
            <a:ext cx="1954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latin typeface="+mj-lt"/>
              </a:rPr>
              <a:t>Image: Liang, 2016</a:t>
            </a:r>
          </a:p>
        </p:txBody>
      </p:sp>
    </p:spTree>
    <p:extLst>
      <p:ext uri="{BB962C8B-B14F-4D97-AF65-F5344CB8AC3E}">
        <p14:creationId xmlns:p14="http://schemas.microsoft.com/office/powerpoint/2010/main" val="1735208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245999C-3310-4550-B087-9BA411BAA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Deformable Templates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AFC1945-958A-4554-AEE2-2800E0A8AA7F}"/>
              </a:ext>
            </a:extLst>
          </p:cNvPr>
          <p:cNvSpPr txBox="1">
            <a:spLocks/>
          </p:cNvSpPr>
          <p:nvPr/>
        </p:nvSpPr>
        <p:spPr>
          <a:xfrm>
            <a:off x="1928717" y="1690688"/>
            <a:ext cx="8334566" cy="23889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800" dirty="0">
                <a:latin typeface="+mj-lt"/>
              </a:rPr>
              <a:t>Where/how do you find templates?</a:t>
            </a:r>
          </a:p>
          <a:p>
            <a:pPr algn="ctr">
              <a:lnSpc>
                <a:spcPct val="120000"/>
              </a:lnSpc>
            </a:pPr>
            <a:r>
              <a:rPr lang="en-US" sz="1800" dirty="0">
                <a:latin typeface="+mj-lt"/>
              </a:rPr>
              <a:t>Better: Build them yourself</a:t>
            </a:r>
          </a:p>
        </p:txBody>
      </p:sp>
    </p:spTree>
    <p:extLst>
      <p:ext uri="{BB962C8B-B14F-4D97-AF65-F5344CB8AC3E}">
        <p14:creationId xmlns:p14="http://schemas.microsoft.com/office/powerpoint/2010/main" val="13472977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245999C-3310-4550-B087-9BA411BAA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Deformable Template Construction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AFC1945-958A-4554-AEE2-2800E0A8AA7F}"/>
              </a:ext>
            </a:extLst>
          </p:cNvPr>
          <p:cNvSpPr txBox="1">
            <a:spLocks/>
          </p:cNvSpPr>
          <p:nvPr/>
        </p:nvSpPr>
        <p:spPr>
          <a:xfrm>
            <a:off x="1928717" y="1491512"/>
            <a:ext cx="2253984" cy="53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800" dirty="0">
                <a:latin typeface="+mj-lt"/>
              </a:rPr>
              <a:t>Implicit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F4F416-B71D-456A-ADBB-22BBB00FB5D8}"/>
              </a:ext>
            </a:extLst>
          </p:cNvPr>
          <p:cNvSpPr txBox="1"/>
          <p:nvPr/>
        </p:nvSpPr>
        <p:spPr>
          <a:xfrm>
            <a:off x="1911064" y="6465056"/>
            <a:ext cx="2289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+mj-lt"/>
              </a:rPr>
              <a:t>Image: </a:t>
            </a:r>
            <a:r>
              <a:rPr lang="en-US" i="1" dirty="0" err="1">
                <a:latin typeface="+mj-lt"/>
              </a:rPr>
              <a:t>Avants</a:t>
            </a:r>
            <a:r>
              <a:rPr lang="en-US" i="1" dirty="0">
                <a:latin typeface="+mj-lt"/>
              </a:rPr>
              <a:t>, 2008.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1E701B1-93A6-4599-8E30-094B0834A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76" y="2090173"/>
            <a:ext cx="5319466" cy="193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0139A6D-F913-405D-B775-B5D1DF6ECE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5833" y="4478120"/>
            <a:ext cx="4379752" cy="1935282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800" dirty="0">
                <a:latin typeface="+mj-lt"/>
              </a:rPr>
              <a:t>Initialize template as linear average.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800" dirty="0">
                <a:latin typeface="+mj-lt"/>
              </a:rPr>
              <a:t>Register images to template and average.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800" dirty="0">
                <a:latin typeface="+mj-lt"/>
              </a:rPr>
              <a:t>Update template appearance and shape.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800" dirty="0">
                <a:latin typeface="+mj-lt"/>
              </a:rPr>
              <a:t>Go back to 2 until convergence.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72A691C-DA71-466C-8E08-D6CCF7565A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770"/>
          <a:stretch/>
        </p:blipFill>
        <p:spPr>
          <a:xfrm>
            <a:off x="6096000" y="1759744"/>
            <a:ext cx="5875524" cy="2649290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A1AA7EB-2466-49E0-AB6A-9AFA2F88C3BA}"/>
              </a:ext>
            </a:extLst>
          </p:cNvPr>
          <p:cNvSpPr txBox="1">
            <a:spLocks/>
          </p:cNvSpPr>
          <p:nvPr/>
        </p:nvSpPr>
        <p:spPr>
          <a:xfrm>
            <a:off x="7906770" y="1491512"/>
            <a:ext cx="2253984" cy="53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800" dirty="0">
                <a:latin typeface="+mj-lt"/>
              </a:rPr>
              <a:t>Explicit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0B9F75B-F850-439C-A36A-5185861A2BB1}"/>
              </a:ext>
            </a:extLst>
          </p:cNvPr>
          <p:cNvSpPr txBox="1">
            <a:spLocks/>
          </p:cNvSpPr>
          <p:nvPr/>
        </p:nvSpPr>
        <p:spPr>
          <a:xfrm>
            <a:off x="6843886" y="4478120"/>
            <a:ext cx="4379752" cy="19352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800" dirty="0">
                <a:latin typeface="+mj-lt"/>
              </a:rPr>
              <a:t>Template: a voxel-grid of free parameters.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800" dirty="0">
                <a:latin typeface="+mj-lt"/>
              </a:rPr>
              <a:t>Update parameters alongside registration network with SGD.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189B64-5A14-4A55-800A-57913D86540E}"/>
              </a:ext>
            </a:extLst>
          </p:cNvPr>
          <p:cNvSpPr txBox="1"/>
          <p:nvPr/>
        </p:nvSpPr>
        <p:spPr>
          <a:xfrm>
            <a:off x="7991646" y="6413402"/>
            <a:ext cx="2289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+mj-lt"/>
              </a:rPr>
              <a:t>Image: Dalca, 2019.</a:t>
            </a:r>
          </a:p>
        </p:txBody>
      </p:sp>
    </p:spTree>
    <p:extLst>
      <p:ext uri="{BB962C8B-B14F-4D97-AF65-F5344CB8AC3E}">
        <p14:creationId xmlns:p14="http://schemas.microsoft.com/office/powerpoint/2010/main" val="1467402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245999C-3310-4550-B087-9BA411BAA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Deformable Template Construction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AFC1945-958A-4554-AEE2-2800E0A8AA7F}"/>
              </a:ext>
            </a:extLst>
          </p:cNvPr>
          <p:cNvSpPr txBox="1">
            <a:spLocks/>
          </p:cNvSpPr>
          <p:nvPr/>
        </p:nvSpPr>
        <p:spPr>
          <a:xfrm>
            <a:off x="4969008" y="1517518"/>
            <a:ext cx="2253984" cy="53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800" dirty="0">
                <a:latin typeface="+mj-lt"/>
              </a:rPr>
              <a:t>Conditional Implicit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F4F416-B71D-456A-ADBB-22BBB00FB5D8}"/>
              </a:ext>
            </a:extLst>
          </p:cNvPr>
          <p:cNvSpPr txBox="1"/>
          <p:nvPr/>
        </p:nvSpPr>
        <p:spPr>
          <a:xfrm>
            <a:off x="1277320" y="6123543"/>
            <a:ext cx="2914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+mj-lt"/>
              </a:rPr>
              <a:t>Image: </a:t>
            </a:r>
            <a:r>
              <a:rPr lang="en-US" i="1" dirty="0" err="1">
                <a:latin typeface="+mj-lt"/>
              </a:rPr>
              <a:t>Niethammer</a:t>
            </a:r>
            <a:r>
              <a:rPr lang="en-US" i="1" dirty="0">
                <a:latin typeface="+mj-lt"/>
              </a:rPr>
              <a:t>, 2011.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9AADD9-095C-42AD-8C84-9CC41CC29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8772" y="2507204"/>
            <a:ext cx="6940800" cy="30066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645DFC8-5DE4-4147-ACE5-0CA32CDF4C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894" y="2417276"/>
            <a:ext cx="3756109" cy="318648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04C297C-FCDA-4675-B907-8AD380E0AA2A}"/>
              </a:ext>
            </a:extLst>
          </p:cNvPr>
          <p:cNvSpPr txBox="1"/>
          <p:nvPr/>
        </p:nvSpPr>
        <p:spPr>
          <a:xfrm>
            <a:off x="7191955" y="6123543"/>
            <a:ext cx="2914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+mj-lt"/>
              </a:rPr>
              <a:t>Image: Schuh, 2018.</a:t>
            </a:r>
          </a:p>
        </p:txBody>
      </p:sp>
    </p:spTree>
    <p:extLst>
      <p:ext uri="{BB962C8B-B14F-4D97-AF65-F5344CB8AC3E}">
        <p14:creationId xmlns:p14="http://schemas.microsoft.com/office/powerpoint/2010/main" val="13956688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drian Dalca personal website">
            <a:extLst>
              <a:ext uri="{FF2B5EF4-FFF2-40B4-BE49-F238E27FC236}">
                <a16:creationId xmlns:a16="http://schemas.microsoft.com/office/drawing/2014/main" id="{BAF6422B-882D-4689-864D-978B2BC82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298" y="2586181"/>
            <a:ext cx="2210688" cy="221068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engwei Ren | NYU Tandon School of Engineering">
            <a:extLst>
              <a:ext uri="{FF2B5EF4-FFF2-40B4-BE49-F238E27FC236}">
                <a16:creationId xmlns:a16="http://schemas.microsoft.com/office/drawing/2014/main" id="{C8407CE0-147A-4858-BADE-F2B025DEC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223" y="2586182"/>
            <a:ext cx="2210687" cy="221068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uido Gerig | NYU Tandon School of Engineering">
            <a:extLst>
              <a:ext uri="{FF2B5EF4-FFF2-40B4-BE49-F238E27FC236}">
                <a16:creationId xmlns:a16="http://schemas.microsoft.com/office/drawing/2014/main" id="{31782298-2A33-4A2B-8A34-B00CC59F6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0373" y="2586182"/>
            <a:ext cx="2210687" cy="221068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Neel Dey (@neeldey) | Twitter">
            <a:extLst>
              <a:ext uri="{FF2B5EF4-FFF2-40B4-BE49-F238E27FC236}">
                <a16:creationId xmlns:a16="http://schemas.microsoft.com/office/drawing/2014/main" id="{85ADBB82-E9B9-4E23-86FE-85D2A418E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147" y="2586181"/>
            <a:ext cx="2210688" cy="221068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530ADB99-9FB6-47B3-8CED-207A9AE9A8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8529" y="1736431"/>
            <a:ext cx="1737924" cy="676564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Neel Dey</a:t>
            </a:r>
            <a:r>
              <a:rPr lang="en-US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1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1248127-D77E-47E8-A60C-4DBED700864E}"/>
              </a:ext>
            </a:extLst>
          </p:cNvPr>
          <p:cNvSpPr txBox="1">
            <a:spLocks/>
          </p:cNvSpPr>
          <p:nvPr/>
        </p:nvSpPr>
        <p:spPr>
          <a:xfrm>
            <a:off x="3647905" y="1736431"/>
            <a:ext cx="2131322" cy="6765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Mengwei Ren</a:t>
            </a:r>
            <a:r>
              <a:rPr lang="en-US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1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F7D4BB32-5823-4AF6-A05B-7D9D81F48606}"/>
              </a:ext>
            </a:extLst>
          </p:cNvPr>
          <p:cNvSpPr txBox="1">
            <a:spLocks/>
          </p:cNvSpPr>
          <p:nvPr/>
        </p:nvSpPr>
        <p:spPr>
          <a:xfrm>
            <a:off x="6242106" y="1736431"/>
            <a:ext cx="2315069" cy="6765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Adrian V. Dalca</a:t>
            </a:r>
            <a:r>
              <a:rPr lang="en-US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2,3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2B22D803-944A-44EF-8781-612895D4D33E}"/>
              </a:ext>
            </a:extLst>
          </p:cNvPr>
          <p:cNvSpPr txBox="1">
            <a:spLocks/>
          </p:cNvSpPr>
          <p:nvPr/>
        </p:nvSpPr>
        <p:spPr>
          <a:xfrm>
            <a:off x="9020055" y="1736431"/>
            <a:ext cx="2131322" cy="6765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Guido Gerig</a:t>
            </a:r>
            <a:r>
              <a:rPr lang="en-US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1</a:t>
            </a:r>
          </a:p>
        </p:txBody>
      </p:sp>
      <p:pic>
        <p:nvPicPr>
          <p:cNvPr id="12" name="Google Shape;65;p14">
            <a:extLst>
              <a:ext uri="{FF2B5EF4-FFF2-40B4-BE49-F238E27FC236}">
                <a16:creationId xmlns:a16="http://schemas.microsoft.com/office/drawing/2014/main" id="{CF92B2F4-3421-4C86-8C05-C7CE575071E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51194" b="4568"/>
          <a:stretch/>
        </p:blipFill>
        <p:spPr>
          <a:xfrm>
            <a:off x="492386" y="6059057"/>
            <a:ext cx="1877824" cy="496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F0AF911-580F-4B13-AC4B-5010F2E587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7672" y="5983456"/>
            <a:ext cx="2232912" cy="527706"/>
          </a:xfrm>
          <a:prstGeom prst="rect">
            <a:avLst/>
          </a:prstGeom>
        </p:spPr>
      </p:pic>
      <p:pic>
        <p:nvPicPr>
          <p:cNvPr id="5" name="Picture 4" descr="Home | Harvard Medical School">
            <a:extLst>
              <a:ext uri="{FF2B5EF4-FFF2-40B4-BE49-F238E27FC236}">
                <a16:creationId xmlns:a16="http://schemas.microsoft.com/office/drawing/2014/main" id="{1E4F9EE9-E1C9-4A94-90B8-CB8F472FB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7921" y="6015289"/>
            <a:ext cx="2343436" cy="60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ubtitle 2">
            <a:extLst>
              <a:ext uri="{FF2B5EF4-FFF2-40B4-BE49-F238E27FC236}">
                <a16:creationId xmlns:a16="http://schemas.microsoft.com/office/drawing/2014/main" id="{528B45CD-E5AA-4C08-8784-BDAE6536F396}"/>
              </a:ext>
            </a:extLst>
          </p:cNvPr>
          <p:cNvSpPr txBox="1">
            <a:spLocks/>
          </p:cNvSpPr>
          <p:nvPr/>
        </p:nvSpPr>
        <p:spPr>
          <a:xfrm>
            <a:off x="50929" y="6247309"/>
            <a:ext cx="384769" cy="3879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1.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840173BC-AEAC-4593-AFAD-EB37B0AA16F6}"/>
              </a:ext>
            </a:extLst>
          </p:cNvPr>
          <p:cNvSpPr txBox="1">
            <a:spLocks/>
          </p:cNvSpPr>
          <p:nvPr/>
        </p:nvSpPr>
        <p:spPr>
          <a:xfrm>
            <a:off x="7451417" y="6224272"/>
            <a:ext cx="384769" cy="3879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2.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FEFC0F4B-28E7-41F5-AE77-7EDE02590D80}"/>
              </a:ext>
            </a:extLst>
          </p:cNvPr>
          <p:cNvSpPr txBox="1">
            <a:spLocks/>
          </p:cNvSpPr>
          <p:nvPr/>
        </p:nvSpPr>
        <p:spPr>
          <a:xfrm>
            <a:off x="8893311" y="6222729"/>
            <a:ext cx="384769" cy="3879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3.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7173A355-8001-4D78-8542-44E3BF74BA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242" y="5962178"/>
            <a:ext cx="933013" cy="710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9055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245999C-3310-4550-B087-9BA411BAA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Deformable Template Construction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AFC1945-958A-4554-AEE2-2800E0A8AA7F}"/>
              </a:ext>
            </a:extLst>
          </p:cNvPr>
          <p:cNvSpPr txBox="1">
            <a:spLocks/>
          </p:cNvSpPr>
          <p:nvPr/>
        </p:nvSpPr>
        <p:spPr>
          <a:xfrm>
            <a:off x="4969008" y="1517518"/>
            <a:ext cx="2253984" cy="53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800" dirty="0">
                <a:latin typeface="+mj-lt"/>
              </a:rPr>
              <a:t>Conditional Explicit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04C297C-FCDA-4675-B907-8AD380E0AA2A}"/>
              </a:ext>
            </a:extLst>
          </p:cNvPr>
          <p:cNvSpPr txBox="1"/>
          <p:nvPr/>
        </p:nvSpPr>
        <p:spPr>
          <a:xfrm>
            <a:off x="4638783" y="6123543"/>
            <a:ext cx="2914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+mj-lt"/>
              </a:rPr>
              <a:t>Image: Dalca, 2019.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6EF8C6-D7AC-4F3E-8F7E-29127574F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3985" y="2374198"/>
            <a:ext cx="8804030" cy="306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9040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245999C-3310-4550-B087-9BA411BAA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Deformable Template Construction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AFC1945-958A-4554-AEE2-2800E0A8AA7F}"/>
              </a:ext>
            </a:extLst>
          </p:cNvPr>
          <p:cNvSpPr txBox="1">
            <a:spLocks/>
          </p:cNvSpPr>
          <p:nvPr/>
        </p:nvSpPr>
        <p:spPr>
          <a:xfrm>
            <a:off x="4969008" y="1517518"/>
            <a:ext cx="2253984" cy="53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800" dirty="0">
                <a:latin typeface="+mj-lt"/>
              </a:rPr>
              <a:t>Conditional Explicit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04C297C-FCDA-4675-B907-8AD380E0AA2A}"/>
              </a:ext>
            </a:extLst>
          </p:cNvPr>
          <p:cNvSpPr txBox="1"/>
          <p:nvPr/>
        </p:nvSpPr>
        <p:spPr>
          <a:xfrm>
            <a:off x="4638783" y="6123543"/>
            <a:ext cx="2914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+mj-lt"/>
              </a:rPr>
              <a:t>Image: Dalca, 2019.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CAB44D-6E90-4351-944E-230A64E880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135" y="2053982"/>
            <a:ext cx="10272665" cy="38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8106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245999C-3310-4550-B087-9BA411BAA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83232"/>
            <a:ext cx="6132969" cy="1325563"/>
          </a:xfrm>
        </p:spPr>
        <p:txBody>
          <a:bodyPr>
            <a:normAutofit/>
          </a:bodyPr>
          <a:lstStyle/>
          <a:p>
            <a:r>
              <a:rPr lang="en-US" sz="3600" dirty="0"/>
              <a:t>Deformable Template Construction Hurdles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AFC1945-958A-4554-AEE2-2800E0A8AA7F}"/>
              </a:ext>
            </a:extLst>
          </p:cNvPr>
          <p:cNvSpPr txBox="1">
            <a:spLocks/>
          </p:cNvSpPr>
          <p:nvPr/>
        </p:nvSpPr>
        <p:spPr>
          <a:xfrm>
            <a:off x="838200" y="1708795"/>
            <a:ext cx="6132968" cy="45109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800" dirty="0">
                <a:latin typeface="+mj-lt"/>
              </a:rPr>
              <a:t>Regularized registration objectives in isolation.</a:t>
            </a:r>
          </a:p>
          <a:p>
            <a:pPr>
              <a:lnSpc>
                <a:spcPct val="120000"/>
              </a:lnSpc>
            </a:pPr>
            <a:endParaRPr lang="en-US" sz="1800" dirty="0">
              <a:latin typeface="+mj-lt"/>
            </a:endParaRPr>
          </a:p>
          <a:p>
            <a:pPr>
              <a:lnSpc>
                <a:spcPct val="120000"/>
              </a:lnSpc>
            </a:pPr>
            <a:endParaRPr lang="en-US" sz="1800" dirty="0"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en-US" sz="1800" dirty="0">
                <a:latin typeface="+mj-lt"/>
              </a:rPr>
              <a:t>Brain topology highly variable. </a:t>
            </a: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67F3E3BE-34E4-4DED-9C6C-6B90780222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752" y="2483071"/>
            <a:ext cx="4232220" cy="2696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69E0F6-5514-485A-81FB-5487341C25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1407" y="0"/>
            <a:ext cx="47405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856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245999C-3310-4550-B087-9BA411BAA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83232"/>
            <a:ext cx="6132969" cy="1325563"/>
          </a:xfrm>
        </p:spPr>
        <p:txBody>
          <a:bodyPr>
            <a:normAutofit/>
          </a:bodyPr>
          <a:lstStyle/>
          <a:p>
            <a:r>
              <a:rPr lang="en-US" sz="3600" dirty="0"/>
              <a:t>Deformable Template Construction Hurdles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AFC1945-958A-4554-AEE2-2800E0A8AA7F}"/>
              </a:ext>
            </a:extLst>
          </p:cNvPr>
          <p:cNvSpPr txBox="1">
            <a:spLocks/>
          </p:cNvSpPr>
          <p:nvPr/>
        </p:nvSpPr>
        <p:spPr>
          <a:xfrm>
            <a:off x="838200" y="1708795"/>
            <a:ext cx="6132968" cy="45109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800" dirty="0">
                <a:latin typeface="+mj-lt"/>
              </a:rPr>
              <a:t>Modeling hard-to-tune.</a:t>
            </a:r>
          </a:p>
          <a:p>
            <a:pPr>
              <a:lnSpc>
                <a:spcPct val="120000"/>
              </a:lnSpc>
            </a:pPr>
            <a:r>
              <a:rPr lang="en-US" sz="1800" dirty="0">
                <a:latin typeface="+mj-lt"/>
              </a:rPr>
              <a:t>Irregularly-sampled data.</a:t>
            </a:r>
          </a:p>
          <a:p>
            <a:pPr>
              <a:lnSpc>
                <a:spcPct val="120000"/>
              </a:lnSpc>
            </a:pPr>
            <a:r>
              <a:rPr lang="en-US" sz="1800" dirty="0">
                <a:latin typeface="+mj-lt"/>
              </a:rPr>
              <a:t>Appearance changes.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83D7CA2-F276-4047-85AE-9B10ADC74E37}"/>
              </a:ext>
            </a:extLst>
          </p:cNvPr>
          <p:cNvGrpSpPr/>
          <p:nvPr/>
        </p:nvGrpSpPr>
        <p:grpSpPr>
          <a:xfrm>
            <a:off x="6771992" y="437121"/>
            <a:ext cx="4756088" cy="2543348"/>
            <a:chOff x="6096000" y="1708795"/>
            <a:chExt cx="5818360" cy="308202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33A4648-5B1B-44B5-8BA5-0762B8585C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00" y="1708795"/>
              <a:ext cx="5818360" cy="252041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089E081-5A72-4AC3-89FF-FBB7BC2B99C3}"/>
                </a:ext>
              </a:extLst>
            </p:cNvPr>
            <p:cNvSpPr txBox="1"/>
            <p:nvPr/>
          </p:nvSpPr>
          <p:spPr>
            <a:xfrm>
              <a:off x="7547963" y="4421492"/>
              <a:ext cx="29144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latin typeface="+mj-lt"/>
                </a:rPr>
                <a:t>Image: Schuh, 2018.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C1CD291-63F3-42DD-8B79-1E40A16B3AA8}"/>
              </a:ext>
            </a:extLst>
          </p:cNvPr>
          <p:cNvGrpSpPr/>
          <p:nvPr/>
        </p:nvGrpSpPr>
        <p:grpSpPr>
          <a:xfrm>
            <a:off x="7199838" y="3311311"/>
            <a:ext cx="4081461" cy="3522171"/>
            <a:chOff x="7199838" y="3429000"/>
            <a:chExt cx="4081461" cy="3522171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4CEEA7F-9C3C-4CD0-82F5-94A56EF9363E}"/>
                </a:ext>
              </a:extLst>
            </p:cNvPr>
            <p:cNvCxnSpPr>
              <a:cxnSpLocks/>
            </p:cNvCxnSpPr>
            <p:nvPr/>
          </p:nvCxnSpPr>
          <p:spPr>
            <a:xfrm>
              <a:off x="7199838" y="6165038"/>
              <a:ext cx="406335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68E4337-1F34-473D-8047-F85C9CFDDF54}"/>
                </a:ext>
              </a:extLst>
            </p:cNvPr>
            <p:cNvCxnSpPr>
              <a:cxnSpLocks/>
            </p:cNvCxnSpPr>
            <p:nvPr/>
          </p:nvCxnSpPr>
          <p:spPr>
            <a:xfrm>
              <a:off x="7199839" y="4609356"/>
              <a:ext cx="406335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A468099-F91E-42C8-8D0C-F525A6ECD0A7}"/>
                </a:ext>
              </a:extLst>
            </p:cNvPr>
            <p:cNvCxnSpPr>
              <a:cxnSpLocks/>
            </p:cNvCxnSpPr>
            <p:nvPr/>
          </p:nvCxnSpPr>
          <p:spPr>
            <a:xfrm>
              <a:off x="7217944" y="5368338"/>
              <a:ext cx="406335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81D448A-57CA-47F1-B836-BCD042B3C968}"/>
                </a:ext>
              </a:extLst>
            </p:cNvPr>
            <p:cNvCxnSpPr>
              <a:cxnSpLocks/>
            </p:cNvCxnSpPr>
            <p:nvPr/>
          </p:nvCxnSpPr>
          <p:spPr>
            <a:xfrm>
              <a:off x="7199840" y="3823214"/>
              <a:ext cx="406335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AB6FC5D-9832-40E4-BC1C-C8BF5ACDFEFF}"/>
                </a:ext>
              </a:extLst>
            </p:cNvPr>
            <p:cNvGrpSpPr/>
            <p:nvPr/>
          </p:nvGrpSpPr>
          <p:grpSpPr>
            <a:xfrm>
              <a:off x="7217943" y="3429000"/>
              <a:ext cx="4063355" cy="3522171"/>
              <a:chOff x="7217943" y="3429000"/>
              <a:chExt cx="4063355" cy="3522171"/>
            </a:xfrm>
          </p:grpSpPr>
          <p:pic>
            <p:nvPicPr>
              <p:cNvPr id="4100" name="Picture 4">
                <a:extLst>
                  <a:ext uri="{FF2B5EF4-FFF2-40B4-BE49-F238E27FC236}">
                    <a16:creationId xmlns:a16="http://schemas.microsoft.com/office/drawing/2014/main" id="{3EF62B96-59D7-4D88-9924-9A603D927E4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17943" y="3429000"/>
                <a:ext cx="4063355" cy="31008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EFFD304-DD85-4DC8-A13A-E883BAEFDF1A}"/>
                  </a:ext>
                </a:extLst>
              </p:cNvPr>
              <p:cNvSpPr txBox="1"/>
              <p:nvPr/>
            </p:nvSpPr>
            <p:spPr>
              <a:xfrm>
                <a:off x="7996148" y="6581839"/>
                <a:ext cx="250694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i="1" dirty="0">
                    <a:latin typeface="+mj-lt"/>
                  </a:rPr>
                  <a:t>Image: James </a:t>
                </a:r>
                <a:r>
                  <a:rPr lang="en-US" i="1" dirty="0" err="1">
                    <a:latin typeface="+mj-lt"/>
                  </a:rPr>
                  <a:t>Fishbaugh</a:t>
                </a:r>
                <a:endParaRPr lang="en-US" i="1" dirty="0">
                  <a:latin typeface="+mj-lt"/>
                </a:endParaRP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D31E70E-0E9F-46F9-9019-6839891A19CC}"/>
              </a:ext>
            </a:extLst>
          </p:cNvPr>
          <p:cNvGrpSpPr/>
          <p:nvPr/>
        </p:nvGrpSpPr>
        <p:grpSpPr>
          <a:xfrm>
            <a:off x="1166170" y="3745123"/>
            <a:ext cx="4300049" cy="2667000"/>
            <a:chOff x="1166170" y="3745123"/>
            <a:chExt cx="4300049" cy="2667000"/>
          </a:xfrm>
        </p:grpSpPr>
        <p:pic>
          <p:nvPicPr>
            <p:cNvPr id="4102" name="Picture 6">
              <a:extLst>
                <a:ext uri="{FF2B5EF4-FFF2-40B4-BE49-F238E27FC236}">
                  <a16:creationId xmlns:a16="http://schemas.microsoft.com/office/drawing/2014/main" id="{8F1EBD40-D5F0-4C6D-A911-22048141387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57" t="76380" r="76534" b="105"/>
            <a:stretch/>
          </p:blipFill>
          <p:spPr bwMode="auto">
            <a:xfrm>
              <a:off x="1166170" y="3745123"/>
              <a:ext cx="2057400" cy="2666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4" name="Picture 8">
              <a:extLst>
                <a:ext uri="{FF2B5EF4-FFF2-40B4-BE49-F238E27FC236}">
                  <a16:creationId xmlns:a16="http://schemas.microsoft.com/office/drawing/2014/main" id="{A9F48332-D001-4176-AA8C-EC3A2AD0CCA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68" t="76333" r="53273" b="-81"/>
            <a:stretch/>
          </p:blipFill>
          <p:spPr bwMode="auto">
            <a:xfrm>
              <a:off x="3408819" y="3745124"/>
              <a:ext cx="2057400" cy="2666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51879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245999C-3310-4550-B087-9BA411BAA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Deformable Template Desiderata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AFC1945-958A-4554-AEE2-2800E0A8AA7F}"/>
              </a:ext>
            </a:extLst>
          </p:cNvPr>
          <p:cNvSpPr txBox="1">
            <a:spLocks/>
          </p:cNvSpPr>
          <p:nvPr/>
        </p:nvSpPr>
        <p:spPr>
          <a:xfrm>
            <a:off x="847724" y="1804984"/>
            <a:ext cx="10515599" cy="45290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1800" i="1" dirty="0">
                <a:latin typeface="+mj-lt"/>
              </a:rPr>
              <a:t>Realistic</a:t>
            </a:r>
            <a:r>
              <a:rPr lang="en-US" sz="1800" dirty="0">
                <a:latin typeface="+mj-lt"/>
              </a:rPr>
              <a:t> Deformations</a:t>
            </a:r>
          </a:p>
          <a:p>
            <a:pPr algn="ctr">
              <a:lnSpc>
                <a:spcPct val="150000"/>
              </a:lnSpc>
            </a:pPr>
            <a:r>
              <a:rPr lang="en-US" sz="1800" i="1" dirty="0">
                <a:latin typeface="+mj-lt"/>
              </a:rPr>
              <a:t>Local</a:t>
            </a:r>
            <a:r>
              <a:rPr lang="en-US" sz="1800" dirty="0">
                <a:latin typeface="+mj-lt"/>
              </a:rPr>
              <a:t> regularization</a:t>
            </a:r>
          </a:p>
          <a:p>
            <a:pPr algn="ctr">
              <a:lnSpc>
                <a:spcPct val="150000"/>
              </a:lnSpc>
            </a:pPr>
            <a:r>
              <a:rPr lang="en-US" sz="1800" i="1" dirty="0">
                <a:latin typeface="+mj-lt"/>
              </a:rPr>
              <a:t>Sharp</a:t>
            </a:r>
            <a:r>
              <a:rPr lang="en-US" sz="1800" dirty="0">
                <a:latin typeface="+mj-lt"/>
              </a:rPr>
              <a:t> Atlases</a:t>
            </a:r>
          </a:p>
          <a:p>
            <a:pPr algn="ctr">
              <a:lnSpc>
                <a:spcPct val="150000"/>
              </a:lnSpc>
            </a:pPr>
            <a:r>
              <a:rPr lang="en-US" sz="1800" dirty="0">
                <a:latin typeface="+mj-lt"/>
              </a:rPr>
              <a:t>Intensity-control</a:t>
            </a:r>
          </a:p>
          <a:p>
            <a:pPr algn="ctr">
              <a:lnSpc>
                <a:spcPct val="150000"/>
              </a:lnSpc>
            </a:pPr>
            <a:r>
              <a:rPr lang="en-US" sz="1800" dirty="0">
                <a:latin typeface="+mj-lt"/>
              </a:rPr>
              <a:t>Condition-specificity</a:t>
            </a:r>
          </a:p>
          <a:p>
            <a:pPr algn="ctr">
              <a:lnSpc>
                <a:spcPct val="150000"/>
              </a:lnSpc>
            </a:pPr>
            <a:r>
              <a:rPr lang="en-US" sz="1800" dirty="0">
                <a:latin typeface="+mj-lt"/>
              </a:rPr>
              <a:t>Data-agnostic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D3A0978-D519-4FE3-A029-5D9617430B78}"/>
              </a:ext>
            </a:extLst>
          </p:cNvPr>
          <p:cNvGrpSpPr/>
          <p:nvPr/>
        </p:nvGrpSpPr>
        <p:grpSpPr>
          <a:xfrm>
            <a:off x="4518474" y="1423446"/>
            <a:ext cx="5909294" cy="3834354"/>
            <a:chOff x="4518474" y="1423446"/>
            <a:chExt cx="5909294" cy="3500247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DC5A036D-E733-4D78-907A-6DA6909CD880}"/>
                </a:ext>
              </a:extLst>
            </p:cNvPr>
            <p:cNvSpPr/>
            <p:nvPr/>
          </p:nvSpPr>
          <p:spPr>
            <a:xfrm>
              <a:off x="4518474" y="1423446"/>
              <a:ext cx="3155051" cy="3500247"/>
            </a:xfrm>
            <a:prstGeom prst="ellipse">
              <a:avLst/>
            </a:prstGeom>
            <a:solidFill>
              <a:schemeClr val="accent1">
                <a:alpha val="2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821547A-7E14-4A7C-A578-86B7716DE9D5}"/>
                </a:ext>
              </a:extLst>
            </p:cNvPr>
            <p:cNvSpPr txBox="1"/>
            <p:nvPr/>
          </p:nvSpPr>
          <p:spPr>
            <a:xfrm>
              <a:off x="7920825" y="2988903"/>
              <a:ext cx="25069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latin typeface="+mj-lt"/>
                </a:rPr>
                <a:t>Visual Synthesis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0789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245999C-3310-4550-B087-9BA411BAA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GANs</a:t>
            </a:r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F3871870-6F3D-4A91-B10F-E42C51684E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496" y="2157345"/>
            <a:ext cx="4026519" cy="4020633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0577EF-DA3E-4182-B37D-98891226C7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2" t="1034" r="561" b="898"/>
          <a:stretch/>
        </p:blipFill>
        <p:spPr>
          <a:xfrm>
            <a:off x="1727986" y="2157345"/>
            <a:ext cx="4026519" cy="40266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6D373B7-D9B6-46BB-A421-8977E0CD06CF}"/>
              </a:ext>
            </a:extLst>
          </p:cNvPr>
          <p:cNvSpPr txBox="1"/>
          <p:nvPr/>
        </p:nvSpPr>
        <p:spPr>
          <a:xfrm>
            <a:off x="2550076" y="6323568"/>
            <a:ext cx="2382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+mj-lt"/>
              </a:rPr>
              <a:t>Brock, 2019.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6CB2F8-9017-4FC5-BF70-CB54993DE2FC}"/>
              </a:ext>
            </a:extLst>
          </p:cNvPr>
          <p:cNvSpPr txBox="1"/>
          <p:nvPr/>
        </p:nvSpPr>
        <p:spPr>
          <a:xfrm>
            <a:off x="7259588" y="6323568"/>
            <a:ext cx="2382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>
                <a:latin typeface="+mj-lt"/>
              </a:rPr>
              <a:t>Karras</a:t>
            </a:r>
            <a:r>
              <a:rPr lang="en-US" i="1" dirty="0">
                <a:latin typeface="+mj-lt"/>
              </a:rPr>
              <a:t>, 2019.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E811462-D2F2-486E-9C29-860AFB1AAE3E}"/>
              </a:ext>
            </a:extLst>
          </p:cNvPr>
          <p:cNvSpPr txBox="1">
            <a:spLocks/>
          </p:cNvSpPr>
          <p:nvPr/>
        </p:nvSpPr>
        <p:spPr>
          <a:xfrm>
            <a:off x="4880041" y="1492247"/>
            <a:ext cx="2431917" cy="53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800" dirty="0">
                <a:latin typeface="+mj-lt"/>
              </a:rPr>
              <a:t>Realism and Sharpness</a:t>
            </a:r>
          </a:p>
        </p:txBody>
      </p:sp>
    </p:spTree>
    <p:extLst>
      <p:ext uri="{BB962C8B-B14F-4D97-AF65-F5344CB8AC3E}">
        <p14:creationId xmlns:p14="http://schemas.microsoft.com/office/powerpoint/2010/main" val="27053022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245999C-3310-4550-B087-9BA411BAA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GANs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D373B7-D9B6-46BB-A421-8977E0CD06CF}"/>
              </a:ext>
            </a:extLst>
          </p:cNvPr>
          <p:cNvSpPr txBox="1"/>
          <p:nvPr/>
        </p:nvSpPr>
        <p:spPr>
          <a:xfrm>
            <a:off x="4904828" y="5429048"/>
            <a:ext cx="2382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+mj-lt"/>
              </a:rPr>
              <a:t>Brock, 2019.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A020C6-A28B-4D51-A86D-C7DDC12E6C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3040929"/>
            <a:ext cx="12192000" cy="1574342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D7993EC-6E4C-421E-9086-993843357EA6}"/>
              </a:ext>
            </a:extLst>
          </p:cNvPr>
          <p:cNvSpPr txBox="1">
            <a:spLocks/>
          </p:cNvSpPr>
          <p:nvPr/>
        </p:nvSpPr>
        <p:spPr>
          <a:xfrm>
            <a:off x="4880039" y="1690688"/>
            <a:ext cx="2431917" cy="53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800" dirty="0">
                <a:latin typeface="+mj-lt"/>
              </a:rPr>
              <a:t>Condition Specificity</a:t>
            </a:r>
          </a:p>
        </p:txBody>
      </p:sp>
    </p:spTree>
    <p:extLst>
      <p:ext uri="{BB962C8B-B14F-4D97-AF65-F5344CB8AC3E}">
        <p14:creationId xmlns:p14="http://schemas.microsoft.com/office/powerpoint/2010/main" val="13411828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245999C-3310-4550-B087-9BA411BAA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Deformable Template GANs?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374581-10AE-4E73-811A-764B00833A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6335" y="3171825"/>
            <a:ext cx="8804030" cy="306583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7EFB64D-74CA-4CB4-BA62-8318BE4C39B1}"/>
              </a:ext>
            </a:extLst>
          </p:cNvPr>
          <p:cNvGrpSpPr/>
          <p:nvPr/>
        </p:nvGrpSpPr>
        <p:grpSpPr>
          <a:xfrm>
            <a:off x="2880768" y="1908541"/>
            <a:ext cx="2382338" cy="1263284"/>
            <a:chOff x="2890293" y="2165716"/>
            <a:chExt cx="2382338" cy="1263284"/>
          </a:xfrm>
        </p:grpSpPr>
        <p:sp>
          <p:nvSpPr>
            <p:cNvPr id="20" name="Trapezoid 19">
              <a:extLst>
                <a:ext uri="{FF2B5EF4-FFF2-40B4-BE49-F238E27FC236}">
                  <a16:creationId xmlns:a16="http://schemas.microsoft.com/office/drawing/2014/main" id="{4CB8D38A-9942-426A-BEEF-9C887D1BD3F7}"/>
                </a:ext>
              </a:extLst>
            </p:cNvPr>
            <p:cNvSpPr/>
            <p:nvPr/>
          </p:nvSpPr>
          <p:spPr>
            <a:xfrm>
              <a:off x="3629025" y="2590806"/>
              <a:ext cx="904875" cy="838194"/>
            </a:xfrm>
            <a:prstGeom prst="trapezoid">
              <a:avLst>
                <a:gd name="adj" fmla="val 38637"/>
              </a:avLst>
            </a:prstGeom>
            <a:ln>
              <a:solidFill>
                <a:schemeClr val="accent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2FA4044-8C49-469D-A104-55E4F0959F58}"/>
                </a:ext>
              </a:extLst>
            </p:cNvPr>
            <p:cNvSpPr txBox="1"/>
            <p:nvPr/>
          </p:nvSpPr>
          <p:spPr>
            <a:xfrm>
              <a:off x="2890293" y="2165716"/>
              <a:ext cx="23823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+mj-lt"/>
                </a:rPr>
                <a:t>Real/Synthesized?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E880DB9-158C-42FA-8850-77BF56C35CF8}"/>
                </a:ext>
              </a:extLst>
            </p:cNvPr>
            <p:cNvSpPr txBox="1"/>
            <p:nvPr/>
          </p:nvSpPr>
          <p:spPr>
            <a:xfrm>
              <a:off x="2890293" y="2881168"/>
              <a:ext cx="23823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+mj-lt"/>
                </a:rPr>
                <a:t>D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CDE509B-596F-4B78-8D80-1091FDED637F}"/>
              </a:ext>
            </a:extLst>
          </p:cNvPr>
          <p:cNvSpPr txBox="1"/>
          <p:nvPr/>
        </p:nvSpPr>
        <p:spPr>
          <a:xfrm>
            <a:off x="5263106" y="2568235"/>
            <a:ext cx="1357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+mj-lt"/>
              </a:rPr>
              <a:t>Not quite.</a:t>
            </a:r>
          </a:p>
        </p:txBody>
      </p:sp>
    </p:spTree>
    <p:extLst>
      <p:ext uri="{BB962C8B-B14F-4D97-AF65-F5344CB8AC3E}">
        <p14:creationId xmlns:p14="http://schemas.microsoft.com/office/powerpoint/2010/main" val="3560792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245999C-3310-4550-B087-9BA411BAA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Deformable Template GANs?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374581-10AE-4E73-811A-764B00833A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6335" y="3171825"/>
            <a:ext cx="8804030" cy="306583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7EFB64D-74CA-4CB4-BA62-8318BE4C39B1}"/>
              </a:ext>
            </a:extLst>
          </p:cNvPr>
          <p:cNvGrpSpPr/>
          <p:nvPr/>
        </p:nvGrpSpPr>
        <p:grpSpPr>
          <a:xfrm>
            <a:off x="8540080" y="2769306"/>
            <a:ext cx="2382338" cy="1263284"/>
            <a:chOff x="2890293" y="2165716"/>
            <a:chExt cx="2382338" cy="1263284"/>
          </a:xfrm>
        </p:grpSpPr>
        <p:sp>
          <p:nvSpPr>
            <p:cNvPr id="20" name="Trapezoid 19">
              <a:extLst>
                <a:ext uri="{FF2B5EF4-FFF2-40B4-BE49-F238E27FC236}">
                  <a16:creationId xmlns:a16="http://schemas.microsoft.com/office/drawing/2014/main" id="{4CB8D38A-9942-426A-BEEF-9C887D1BD3F7}"/>
                </a:ext>
              </a:extLst>
            </p:cNvPr>
            <p:cNvSpPr/>
            <p:nvPr/>
          </p:nvSpPr>
          <p:spPr>
            <a:xfrm>
              <a:off x="3629025" y="2590806"/>
              <a:ext cx="904875" cy="838194"/>
            </a:xfrm>
            <a:prstGeom prst="trapezoid">
              <a:avLst>
                <a:gd name="adj" fmla="val 38637"/>
              </a:avLst>
            </a:prstGeom>
            <a:ln>
              <a:solidFill>
                <a:schemeClr val="accent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2FA4044-8C49-469D-A104-55E4F0959F58}"/>
                </a:ext>
              </a:extLst>
            </p:cNvPr>
            <p:cNvSpPr txBox="1"/>
            <p:nvPr/>
          </p:nvSpPr>
          <p:spPr>
            <a:xfrm>
              <a:off x="2890293" y="2165716"/>
              <a:ext cx="23823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+mj-lt"/>
                </a:rPr>
                <a:t>Real/Synthesized?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E880DB9-158C-42FA-8850-77BF56C35CF8}"/>
                </a:ext>
              </a:extLst>
            </p:cNvPr>
            <p:cNvSpPr txBox="1"/>
            <p:nvPr/>
          </p:nvSpPr>
          <p:spPr>
            <a:xfrm>
              <a:off x="2890293" y="2881168"/>
              <a:ext cx="23823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+mj-lt"/>
                </a:rPr>
                <a:t>D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CDE509B-596F-4B78-8D80-1091FDED637F}"/>
              </a:ext>
            </a:extLst>
          </p:cNvPr>
          <p:cNvSpPr txBox="1"/>
          <p:nvPr/>
        </p:nvSpPr>
        <p:spPr>
          <a:xfrm>
            <a:off x="10783384" y="3429000"/>
            <a:ext cx="1357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+mj-lt"/>
              </a:rPr>
              <a:t>Not quite.</a:t>
            </a:r>
          </a:p>
        </p:txBody>
      </p:sp>
    </p:spTree>
    <p:extLst>
      <p:ext uri="{BB962C8B-B14F-4D97-AF65-F5344CB8AC3E}">
        <p14:creationId xmlns:p14="http://schemas.microsoft.com/office/powerpoint/2010/main" val="3082446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245999C-3310-4550-B087-9BA411BAA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Deformable Template GANs?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AFC1945-958A-4554-AEE2-2800E0A8AA7F}"/>
              </a:ext>
            </a:extLst>
          </p:cNvPr>
          <p:cNvSpPr txBox="1">
            <a:spLocks/>
          </p:cNvSpPr>
          <p:nvPr/>
        </p:nvSpPr>
        <p:spPr>
          <a:xfrm>
            <a:off x="847724" y="1804984"/>
            <a:ext cx="10515599" cy="45290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1800" dirty="0">
                <a:latin typeface="+mj-lt"/>
              </a:rPr>
              <a:t>GANs stable w/:</a:t>
            </a:r>
          </a:p>
          <a:p>
            <a:pPr algn="ctr">
              <a:lnSpc>
                <a:spcPct val="150000"/>
              </a:lnSpc>
            </a:pPr>
            <a:r>
              <a:rPr lang="en-US" sz="1800" dirty="0">
                <a:latin typeface="+mj-lt"/>
              </a:rPr>
              <a:t>Low image resolution.</a:t>
            </a:r>
          </a:p>
          <a:p>
            <a:pPr algn="ctr">
              <a:lnSpc>
                <a:spcPct val="150000"/>
              </a:lnSpc>
            </a:pPr>
            <a:r>
              <a:rPr lang="en-US" sz="1800" dirty="0">
                <a:latin typeface="+mj-lt"/>
              </a:rPr>
              <a:t>High sample sizes.</a:t>
            </a:r>
          </a:p>
          <a:p>
            <a:pPr algn="ctr">
              <a:lnSpc>
                <a:spcPct val="150000"/>
              </a:lnSpc>
            </a:pPr>
            <a:r>
              <a:rPr lang="en-US" sz="1800" dirty="0">
                <a:latin typeface="+mj-lt"/>
              </a:rPr>
              <a:t>High batch sizes.</a:t>
            </a:r>
          </a:p>
          <a:p>
            <a:pPr algn="ctr">
              <a:lnSpc>
                <a:spcPct val="150000"/>
              </a:lnSpc>
            </a:pPr>
            <a:r>
              <a:rPr lang="en-US" sz="1800" dirty="0">
                <a:latin typeface="+mj-lt"/>
              </a:rPr>
              <a:t>High compute, strong overparameterization.</a:t>
            </a:r>
          </a:p>
          <a:p>
            <a:pPr algn="ctr">
              <a:lnSpc>
                <a:spcPct val="150000"/>
              </a:lnSpc>
            </a:pPr>
            <a:endParaRPr lang="en-US" sz="1800" dirty="0">
              <a:latin typeface="+mj-lt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1800" dirty="0">
                <a:latin typeface="+mj-lt"/>
              </a:rPr>
              <a:t>What we have:</a:t>
            </a:r>
          </a:p>
          <a:p>
            <a:pPr algn="ctr">
              <a:lnSpc>
                <a:spcPct val="150000"/>
              </a:lnSpc>
            </a:pPr>
            <a:r>
              <a:rPr lang="en-US" sz="1800" dirty="0">
                <a:latin typeface="+mj-lt"/>
              </a:rPr>
              <a:t>None of that.</a:t>
            </a:r>
          </a:p>
        </p:txBody>
      </p:sp>
    </p:spTree>
    <p:extLst>
      <p:ext uri="{BB962C8B-B14F-4D97-AF65-F5344CB8AC3E}">
        <p14:creationId xmlns:p14="http://schemas.microsoft.com/office/powerpoint/2010/main" val="1832782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921E0-49F0-42F6-A052-14ABE1666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675E67-2799-4E09-ADED-28BCBE71AC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lnSpc>
                <a:spcPct val="150000"/>
              </a:lnSpc>
            </a:pPr>
            <a:r>
              <a:rPr lang="en-US" dirty="0">
                <a:latin typeface="+mj-lt"/>
              </a:rPr>
              <a:t>Deformable Registration: Old and New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latin typeface="+mj-lt"/>
              </a:rPr>
              <a:t>Deformable Templates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latin typeface="+mj-lt"/>
              </a:rPr>
              <a:t>Improved Deformable Templates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latin typeface="+mj-lt"/>
              </a:rPr>
              <a:t>Neuroimaging Applications</a:t>
            </a:r>
          </a:p>
        </p:txBody>
      </p:sp>
    </p:spTree>
    <p:extLst>
      <p:ext uri="{BB962C8B-B14F-4D97-AF65-F5344CB8AC3E}">
        <p14:creationId xmlns:p14="http://schemas.microsoft.com/office/powerpoint/2010/main" val="4076483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245999C-3310-4550-B087-9BA411BAA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Naïve Attempts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7480870C-9AA7-4976-B722-2970C0B27D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38" b="8105"/>
          <a:stretch/>
        </p:blipFill>
        <p:spPr bwMode="auto">
          <a:xfrm rot="10800000" flipH="1">
            <a:off x="5344143" y="1555896"/>
            <a:ext cx="6716738" cy="251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>
            <a:extLst>
              <a:ext uri="{FF2B5EF4-FFF2-40B4-BE49-F238E27FC236}">
                <a16:creationId xmlns:a16="http://schemas.microsoft.com/office/drawing/2014/main" id="{4FD95D68-251C-4805-A3F3-609F75712F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29" b="4560"/>
          <a:stretch/>
        </p:blipFill>
        <p:spPr bwMode="auto">
          <a:xfrm rot="10800000" flipH="1">
            <a:off x="838200" y="2427168"/>
            <a:ext cx="3090280" cy="3587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267319F4-3D08-40E7-83B2-03307C51A9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4" b="5082"/>
          <a:stretch/>
        </p:blipFill>
        <p:spPr bwMode="auto">
          <a:xfrm rot="10800000" flipH="1">
            <a:off x="5416063" y="4220767"/>
            <a:ext cx="6499900" cy="251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3623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245999C-3310-4550-B087-9BA411BAA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(less) Naïve Attempts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E6F94315-A1A2-457F-B5A9-DF5C705DAD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185" b="5462"/>
          <a:stretch/>
        </p:blipFill>
        <p:spPr bwMode="auto">
          <a:xfrm rot="10800000">
            <a:off x="933450" y="1995854"/>
            <a:ext cx="10420350" cy="3982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6162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245999C-3310-4550-B087-9BA411BAA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(less) Naïve Attempts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D29E2A6C-D398-4D07-8FA7-E4DB9FB36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192" y="1753148"/>
            <a:ext cx="8059616" cy="4528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33342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245999C-3310-4550-B087-9BA411BAA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Framework Overview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08C26E-B77C-4B53-AC90-5568E68968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3668"/>
          <a:stretch/>
        </p:blipFill>
        <p:spPr>
          <a:xfrm>
            <a:off x="167054" y="2400582"/>
            <a:ext cx="4308230" cy="28569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7B8D66-F4AE-4A81-92C3-2271FEA242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332" r="31711"/>
          <a:stretch/>
        </p:blipFill>
        <p:spPr>
          <a:xfrm>
            <a:off x="4475283" y="2400582"/>
            <a:ext cx="3789485" cy="28569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B03B84-B8E9-4D1A-912A-52E77106D4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290"/>
          <a:stretch/>
        </p:blipFill>
        <p:spPr>
          <a:xfrm>
            <a:off x="8264769" y="2400582"/>
            <a:ext cx="3760177" cy="285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349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245999C-3310-4550-B087-9BA411BAA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Template Generator Network</a:t>
            </a:r>
          </a:p>
        </p:txBody>
      </p:sp>
      <p:pic>
        <p:nvPicPr>
          <p:cNvPr id="6" name="Picture 5" descr="Diagram, shape, polygon&#10;&#10;Description automatically generated">
            <a:extLst>
              <a:ext uri="{FF2B5EF4-FFF2-40B4-BE49-F238E27FC236}">
                <a16:creationId xmlns:a16="http://schemas.microsoft.com/office/drawing/2014/main" id="{D13D2551-B290-4878-9C6D-FC604F0776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518"/>
          <a:stretch/>
        </p:blipFill>
        <p:spPr>
          <a:xfrm>
            <a:off x="1341390" y="1690688"/>
            <a:ext cx="1876595" cy="4059119"/>
          </a:xfrm>
          <a:prstGeom prst="rect">
            <a:avLst/>
          </a:prstGeom>
        </p:spPr>
      </p:pic>
      <p:pic>
        <p:nvPicPr>
          <p:cNvPr id="12" name="Picture 11" descr="Diagram, shape, polygon&#10;&#10;Description automatically generated">
            <a:extLst>
              <a:ext uri="{FF2B5EF4-FFF2-40B4-BE49-F238E27FC236}">
                <a16:creationId xmlns:a16="http://schemas.microsoft.com/office/drawing/2014/main" id="{5106BB43-BEF4-4DA8-95DF-F05CBA2269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73" r="37920"/>
          <a:stretch/>
        </p:blipFill>
        <p:spPr>
          <a:xfrm>
            <a:off x="5336931" y="1690688"/>
            <a:ext cx="2110154" cy="40591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1026666-6768-4354-9C59-51AAB8E323B6}"/>
              </a:ext>
            </a:extLst>
          </p:cNvPr>
          <p:cNvSpPr txBox="1"/>
          <p:nvPr/>
        </p:nvSpPr>
        <p:spPr>
          <a:xfrm>
            <a:off x="3217985" y="3772999"/>
            <a:ext cx="20424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No visual prior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Checkerboarding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A5EC2B-9B4C-4904-AF9E-E5C9E765658C}"/>
              </a:ext>
            </a:extLst>
          </p:cNvPr>
          <p:cNvSpPr txBox="1"/>
          <p:nvPr/>
        </p:nvSpPr>
        <p:spPr>
          <a:xfrm>
            <a:off x="7995138" y="1843088"/>
            <a:ext cx="34964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Strategy: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Project condition to large vector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Reshape to half-res features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Convolutional </a:t>
            </a:r>
            <a:r>
              <a:rPr lang="en-US" dirty="0" err="1">
                <a:latin typeface="+mj-lt"/>
              </a:rPr>
              <a:t>upsampling</a:t>
            </a:r>
            <a:endParaRPr lang="en-US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Add to linear average.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56FA96-D393-4DDC-A941-1D0CA048925F}"/>
              </a:ext>
            </a:extLst>
          </p:cNvPr>
          <p:cNvSpPr txBox="1"/>
          <p:nvPr/>
        </p:nvSpPr>
        <p:spPr>
          <a:xfrm>
            <a:off x="7995138" y="3537585"/>
            <a:ext cx="34964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Room for improvement: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Projection may not scale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Conditioning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Use powerful, param-efficient conditioning</a:t>
            </a:r>
          </a:p>
        </p:txBody>
      </p:sp>
    </p:spTree>
    <p:extLst>
      <p:ext uri="{BB962C8B-B14F-4D97-AF65-F5344CB8AC3E}">
        <p14:creationId xmlns:p14="http://schemas.microsoft.com/office/powerpoint/2010/main" val="4162172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245999C-3310-4550-B087-9BA411BAA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Template Generator Network</a:t>
            </a:r>
          </a:p>
        </p:txBody>
      </p:sp>
      <p:pic>
        <p:nvPicPr>
          <p:cNvPr id="6" name="Picture 5" descr="Diagram, shape, polygon&#10;&#10;Description automatically generated">
            <a:extLst>
              <a:ext uri="{FF2B5EF4-FFF2-40B4-BE49-F238E27FC236}">
                <a16:creationId xmlns:a16="http://schemas.microsoft.com/office/drawing/2014/main" id="{D13D2551-B290-4878-9C6D-FC604F0776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95"/>
          <a:stretch/>
        </p:blipFill>
        <p:spPr>
          <a:xfrm>
            <a:off x="1341390" y="1690688"/>
            <a:ext cx="9613825" cy="405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5537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245999C-3310-4550-B087-9BA411BAA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Template Generator Network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EA88F6-8819-4709-9529-AF20A65F6D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3668"/>
          <a:stretch/>
        </p:blipFill>
        <p:spPr>
          <a:xfrm>
            <a:off x="1506416" y="2000532"/>
            <a:ext cx="4308230" cy="28569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8116A4-F092-4BAB-B47D-2999559402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9741" y="2269117"/>
            <a:ext cx="4691648" cy="4547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0764A66-F0F5-4CAF-B65A-3C8D4873656B}"/>
              </a:ext>
            </a:extLst>
          </p:cNvPr>
          <p:cNvSpPr txBox="1"/>
          <p:nvPr/>
        </p:nvSpPr>
        <p:spPr>
          <a:xfrm>
            <a:off x="7189176" y="2972641"/>
            <a:ext cx="3496408" cy="1711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i="1" dirty="0">
                <a:latin typeface="+mj-lt"/>
              </a:rPr>
              <a:t>z </a:t>
            </a:r>
            <a:r>
              <a:rPr lang="en-US" dirty="0">
                <a:latin typeface="+mj-lt"/>
              </a:rPr>
              <a:t>: Input condition</a:t>
            </a:r>
          </a:p>
          <a:p>
            <a:pPr algn="ctr">
              <a:lnSpc>
                <a:spcPct val="150000"/>
              </a:lnSpc>
            </a:pPr>
            <a:r>
              <a:rPr lang="en-US" i="1" dirty="0">
                <a:latin typeface="+mj-lt"/>
              </a:rPr>
              <a:t>h </a:t>
            </a:r>
            <a:r>
              <a:rPr lang="en-US" dirty="0">
                <a:latin typeface="+mj-lt"/>
              </a:rPr>
              <a:t>: Feature map</a:t>
            </a:r>
            <a:endParaRPr lang="en-US" i="1" dirty="0">
              <a:latin typeface="+mj-lt"/>
            </a:endParaRPr>
          </a:p>
          <a:p>
            <a:pPr algn="ctr">
              <a:lnSpc>
                <a:spcPct val="150000"/>
              </a:lnSpc>
            </a:pPr>
            <a:r>
              <a:rPr lang="en-US" i="1" dirty="0">
                <a:latin typeface="+mj-lt"/>
              </a:rPr>
              <a:t>c </a:t>
            </a:r>
            <a:r>
              <a:rPr lang="en-US" dirty="0">
                <a:latin typeface="+mj-lt"/>
              </a:rPr>
              <a:t>: Channel index</a:t>
            </a:r>
          </a:p>
          <a:p>
            <a:pPr algn="ctr">
              <a:lnSpc>
                <a:spcPct val="150000"/>
              </a:lnSpc>
            </a:pPr>
            <a:r>
              <a:rPr lang="en-US" i="1" dirty="0" err="1">
                <a:latin typeface="+mj-lt"/>
              </a:rPr>
              <a:t>i</a:t>
            </a:r>
            <a:r>
              <a:rPr lang="en-US" dirty="0">
                <a:latin typeface="+mj-lt"/>
              </a:rPr>
              <a:t> : Layer index</a:t>
            </a:r>
            <a:endParaRPr lang="en-US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540159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245999C-3310-4550-B087-9BA411BAA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Template Generator Network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FF4F16-B218-4A1D-A91A-9D84FB5601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7789" y="1943100"/>
            <a:ext cx="9476422" cy="40268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56AFB3-88B2-4716-B89B-0CB4ACFF2DE0}"/>
              </a:ext>
            </a:extLst>
          </p:cNvPr>
          <p:cNvSpPr txBox="1"/>
          <p:nvPr/>
        </p:nvSpPr>
        <p:spPr>
          <a:xfrm>
            <a:off x="4904831" y="6123543"/>
            <a:ext cx="2382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>
                <a:latin typeface="+mj-lt"/>
              </a:rPr>
              <a:t>Frankle</a:t>
            </a:r>
            <a:r>
              <a:rPr lang="en-US" i="1" dirty="0">
                <a:latin typeface="+mj-lt"/>
              </a:rPr>
              <a:t>, 2021.</a:t>
            </a:r>
          </a:p>
        </p:txBody>
      </p:sp>
    </p:spTree>
    <p:extLst>
      <p:ext uri="{BB962C8B-B14F-4D97-AF65-F5344CB8AC3E}">
        <p14:creationId xmlns:p14="http://schemas.microsoft.com/office/powerpoint/2010/main" val="38927451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245999C-3310-4550-B087-9BA411BAA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Template Generator Network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56AFB3-88B2-4716-B89B-0CB4ACFF2DE0}"/>
              </a:ext>
            </a:extLst>
          </p:cNvPr>
          <p:cNvSpPr txBox="1"/>
          <p:nvPr/>
        </p:nvSpPr>
        <p:spPr>
          <a:xfrm>
            <a:off x="4904832" y="6332300"/>
            <a:ext cx="2382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+mj-lt"/>
              </a:rPr>
              <a:t>Dumoulin, 2018.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385A56-B732-4C62-99D5-AB99772730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7169" y="1297266"/>
            <a:ext cx="4143375" cy="5219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72ADC4-EB74-4892-9F54-B6E774E51A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647" y="2391508"/>
            <a:ext cx="6572911" cy="264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5655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245999C-3310-4550-B087-9BA411BAA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Template Generator Network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56AFB3-88B2-4716-B89B-0CB4ACFF2DE0}"/>
              </a:ext>
            </a:extLst>
          </p:cNvPr>
          <p:cNvSpPr txBox="1"/>
          <p:nvPr/>
        </p:nvSpPr>
        <p:spPr>
          <a:xfrm>
            <a:off x="4904832" y="6332300"/>
            <a:ext cx="2382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>
                <a:latin typeface="+mj-lt"/>
              </a:rPr>
              <a:t>Szegedy</a:t>
            </a:r>
            <a:r>
              <a:rPr lang="en-US" i="1" dirty="0">
                <a:latin typeface="+mj-lt"/>
              </a:rPr>
              <a:t>, 2016.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E06C308D-5361-4D06-96DF-64B6A2F9A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649" y="2044219"/>
            <a:ext cx="5462702" cy="393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47127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0E01E-B012-445B-86FE-D81A2103B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Deformable Registration</a:t>
            </a:r>
          </a:p>
        </p:txBody>
      </p:sp>
      <p:pic>
        <p:nvPicPr>
          <p:cNvPr id="3" name="Picture 9" descr="ClassicC_source">
            <a:extLst>
              <a:ext uri="{FF2B5EF4-FFF2-40B4-BE49-F238E27FC236}">
                <a16:creationId xmlns:a16="http://schemas.microsoft.com/office/drawing/2014/main" id="{F7D9CD5C-D35F-406A-B82B-A5F7FC4BD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322" y="2291511"/>
            <a:ext cx="2705100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ClassicC_target">
            <a:extLst>
              <a:ext uri="{FF2B5EF4-FFF2-40B4-BE49-F238E27FC236}">
                <a16:creationId xmlns:a16="http://schemas.microsoft.com/office/drawing/2014/main" id="{AB18B6B0-ECFD-4A81-991F-64B944240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578" y="2285159"/>
            <a:ext cx="2705100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9F82A3-97F9-49C4-A047-83248DEF01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274" y="2291511"/>
            <a:ext cx="2711452" cy="27114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21AE61-18F7-40FA-AE61-1BECFD5E0DB8}"/>
              </a:ext>
            </a:extLst>
          </p:cNvPr>
          <p:cNvSpPr txBox="1"/>
          <p:nvPr/>
        </p:nvSpPr>
        <p:spPr>
          <a:xfrm>
            <a:off x="5081940" y="5603786"/>
            <a:ext cx="2028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+mj-lt"/>
              </a:rPr>
              <a:t>Image: Sarang Joshi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1241DE-5B64-4393-A97C-FA64D83FEAB3}"/>
              </a:ext>
            </a:extLst>
          </p:cNvPr>
          <p:cNvSpPr txBox="1"/>
          <p:nvPr/>
        </p:nvSpPr>
        <p:spPr>
          <a:xfrm>
            <a:off x="3700095" y="5973118"/>
            <a:ext cx="4791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+mj-lt"/>
              </a:rPr>
              <a:t>Original: Christensen, </a:t>
            </a:r>
            <a:r>
              <a:rPr lang="en-US" i="1" dirty="0" err="1">
                <a:latin typeface="+mj-lt"/>
              </a:rPr>
              <a:t>Rabbitt</a:t>
            </a:r>
            <a:r>
              <a:rPr lang="en-US" i="1" dirty="0">
                <a:latin typeface="+mj-lt"/>
              </a:rPr>
              <a:t>, Miller, </a:t>
            </a:r>
            <a:r>
              <a:rPr lang="en-US" dirty="0">
                <a:latin typeface="+mj-lt"/>
              </a:rPr>
              <a:t>TIP 1996?</a:t>
            </a:r>
            <a:endParaRPr lang="en-US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855204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245999C-3310-4550-B087-9BA411BAA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Template Generator + Registration Network</a:t>
            </a:r>
          </a:p>
        </p:txBody>
      </p:sp>
      <p:pic>
        <p:nvPicPr>
          <p:cNvPr id="12292" name="Picture 4">
            <a:extLst>
              <a:ext uri="{FF2B5EF4-FFF2-40B4-BE49-F238E27FC236}">
                <a16:creationId xmlns:a16="http://schemas.microsoft.com/office/drawing/2014/main" id="{0A300D94-386C-43BB-BF8F-8104A135C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920" y="1513821"/>
            <a:ext cx="4779080" cy="498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9AE0B7A-038B-47A0-8201-5D483422EA72}"/>
              </a:ext>
            </a:extLst>
          </p:cNvPr>
          <p:cNvGrpSpPr/>
          <p:nvPr/>
        </p:nvGrpSpPr>
        <p:grpSpPr>
          <a:xfrm>
            <a:off x="7346930" y="2085475"/>
            <a:ext cx="3353818" cy="4593862"/>
            <a:chOff x="7346930" y="2085475"/>
            <a:chExt cx="3353818" cy="459386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E56AFB3-88B2-4716-B89B-0CB4ACFF2DE0}"/>
                </a:ext>
              </a:extLst>
            </p:cNvPr>
            <p:cNvSpPr txBox="1"/>
            <p:nvPr/>
          </p:nvSpPr>
          <p:spPr>
            <a:xfrm>
              <a:off x="7832670" y="6310005"/>
              <a:ext cx="23823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 err="1">
                  <a:latin typeface="+mj-lt"/>
                </a:rPr>
                <a:t>Karras</a:t>
              </a:r>
              <a:r>
                <a:rPr lang="en-US" i="1" dirty="0">
                  <a:latin typeface="+mj-lt"/>
                </a:rPr>
                <a:t>, 2019.</a:t>
              </a:r>
            </a:p>
          </p:txBody>
        </p:sp>
        <p:pic>
          <p:nvPicPr>
            <p:cNvPr id="12294" name="Picture 6">
              <a:extLst>
                <a:ext uri="{FF2B5EF4-FFF2-40B4-BE49-F238E27FC236}">
                  <a16:creationId xmlns:a16="http://schemas.microsoft.com/office/drawing/2014/main" id="{1D752A81-6DEC-4872-B6DC-532A37F2D9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6930" y="2085475"/>
              <a:ext cx="3353818" cy="3833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7442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245999C-3310-4550-B087-9BA411BAA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Template Generator + Registration Network</a:t>
            </a:r>
          </a:p>
        </p:txBody>
      </p:sp>
      <p:pic>
        <p:nvPicPr>
          <p:cNvPr id="12292" name="Picture 4">
            <a:extLst>
              <a:ext uri="{FF2B5EF4-FFF2-40B4-BE49-F238E27FC236}">
                <a16:creationId xmlns:a16="http://schemas.microsoft.com/office/drawing/2014/main" id="{0A300D94-386C-43BB-BF8F-8104A135C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446" y="1231498"/>
            <a:ext cx="5287108" cy="5510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4505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C522464-0282-4D9A-8ABE-3FFB351308E8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Discriminator Network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DF92F49-5B02-4A8D-9E9C-D7F9F7A33F7B}"/>
              </a:ext>
            </a:extLst>
          </p:cNvPr>
          <p:cNvSpPr txBox="1">
            <a:spLocks/>
          </p:cNvSpPr>
          <p:nvPr/>
        </p:nvSpPr>
        <p:spPr>
          <a:xfrm>
            <a:off x="847724" y="1804984"/>
            <a:ext cx="10515599" cy="45290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1800" dirty="0">
                <a:latin typeface="+mj-lt"/>
              </a:rPr>
              <a:t>Discriminator Overfitting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1800" dirty="0">
                <a:latin typeface="+mj-lt"/>
              </a:rPr>
              <a:t>Mitigation Strategies:</a:t>
            </a:r>
          </a:p>
          <a:p>
            <a:pPr algn="ctr">
              <a:lnSpc>
                <a:spcPct val="150000"/>
              </a:lnSpc>
            </a:pPr>
            <a:r>
              <a:rPr lang="en-US" sz="1800" dirty="0">
                <a:latin typeface="+mj-lt"/>
              </a:rPr>
              <a:t>Local vs. global feedback</a:t>
            </a:r>
          </a:p>
          <a:p>
            <a:pPr algn="ctr">
              <a:lnSpc>
                <a:spcPct val="150000"/>
              </a:lnSpc>
            </a:pPr>
            <a:r>
              <a:rPr lang="en-US" sz="1800" dirty="0">
                <a:latin typeface="+mj-lt"/>
              </a:rPr>
              <a:t>1-Lipschitz</a:t>
            </a:r>
          </a:p>
          <a:p>
            <a:pPr algn="ctr">
              <a:lnSpc>
                <a:spcPct val="150000"/>
              </a:lnSpc>
            </a:pPr>
            <a:r>
              <a:rPr lang="en-US" sz="1800" dirty="0">
                <a:latin typeface="+mj-lt"/>
              </a:rPr>
              <a:t>Gradient penalties</a:t>
            </a:r>
          </a:p>
          <a:p>
            <a:pPr algn="ctr">
              <a:lnSpc>
                <a:spcPct val="150000"/>
              </a:lnSpc>
            </a:pPr>
            <a:r>
              <a:rPr lang="en-US" sz="1800" dirty="0">
                <a:latin typeface="+mj-lt"/>
              </a:rPr>
              <a:t>Data augmentation</a:t>
            </a:r>
            <a:br>
              <a:rPr lang="en-US" sz="1800" dirty="0">
                <a:latin typeface="+mj-lt"/>
              </a:rPr>
            </a:br>
            <a:endParaRPr lang="en-US" sz="1800" dirty="0">
              <a:latin typeface="+mj-lt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1800" dirty="0">
                <a:latin typeface="+mj-lt"/>
              </a:rPr>
              <a:t>Need conditionality</a:t>
            </a:r>
          </a:p>
        </p:txBody>
      </p:sp>
    </p:spTree>
    <p:extLst>
      <p:ext uri="{BB962C8B-B14F-4D97-AF65-F5344CB8AC3E}">
        <p14:creationId xmlns:p14="http://schemas.microsoft.com/office/powerpoint/2010/main" val="2610154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C522464-0282-4D9A-8ABE-3FFB351308E8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Discriminator Network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DF92F49-5B02-4A8D-9E9C-D7F9F7A33F7B}"/>
              </a:ext>
            </a:extLst>
          </p:cNvPr>
          <p:cNvSpPr txBox="1">
            <a:spLocks/>
          </p:cNvSpPr>
          <p:nvPr/>
        </p:nvSpPr>
        <p:spPr>
          <a:xfrm>
            <a:off x="847724" y="1804984"/>
            <a:ext cx="10515599" cy="45290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1800" dirty="0">
                <a:latin typeface="+mj-lt"/>
              </a:rPr>
              <a:t>Local vs. global feedback</a:t>
            </a:r>
          </a:p>
          <a:p>
            <a:pPr algn="ctr">
              <a:lnSpc>
                <a:spcPct val="150000"/>
              </a:lnSpc>
            </a:pPr>
            <a:r>
              <a:rPr lang="en-US" sz="1800" dirty="0">
                <a:latin typeface="+mj-lt"/>
              </a:rPr>
              <a:t>Fully-convolutional Discriminator</a:t>
            </a:r>
          </a:p>
          <a:p>
            <a:pPr algn="ctr">
              <a:lnSpc>
                <a:spcPct val="150000"/>
              </a:lnSpc>
            </a:pPr>
            <a:r>
              <a:rPr lang="en-US" sz="1800" dirty="0">
                <a:latin typeface="+mj-lt"/>
              </a:rPr>
              <a:t>63x63x63 receptive field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E43CA4D-A43E-4E54-8076-8535E96E4BF2}"/>
              </a:ext>
            </a:extLst>
          </p:cNvPr>
          <p:cNvGrpSpPr/>
          <p:nvPr/>
        </p:nvGrpSpPr>
        <p:grpSpPr>
          <a:xfrm>
            <a:off x="2936630" y="3769742"/>
            <a:ext cx="6867110" cy="2940065"/>
            <a:chOff x="2936630" y="3769742"/>
            <a:chExt cx="6867110" cy="294006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33DDB09-3F2A-457C-A0AF-333961C51C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26924" y="3769742"/>
              <a:ext cx="3176816" cy="2490342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DA633E2-4D84-4370-AA55-6332E8F7A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36630" y="3769742"/>
              <a:ext cx="2268978" cy="2490342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7A25A02-5667-4427-8A07-AE0A4F57622E}"/>
                </a:ext>
              </a:extLst>
            </p:cNvPr>
            <p:cNvSpPr/>
            <p:nvPr/>
          </p:nvSpPr>
          <p:spPr>
            <a:xfrm>
              <a:off x="6270593" y="5014913"/>
              <a:ext cx="712662" cy="5182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42B92B8-3AAC-4FB0-B390-E31077031B18}"/>
                </a:ext>
              </a:extLst>
            </p:cNvPr>
            <p:cNvSpPr txBox="1"/>
            <p:nvPr/>
          </p:nvSpPr>
          <p:spPr>
            <a:xfrm>
              <a:off x="4355215" y="6340475"/>
              <a:ext cx="35006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latin typeface="+mj-lt"/>
                </a:rPr>
                <a:t>Image: Victor Garcia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9704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C522464-0282-4D9A-8ABE-3FFB351308E8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Discriminator Network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DF92F49-5B02-4A8D-9E9C-D7F9F7A33F7B}"/>
              </a:ext>
            </a:extLst>
          </p:cNvPr>
          <p:cNvSpPr txBox="1">
            <a:spLocks/>
          </p:cNvSpPr>
          <p:nvPr/>
        </p:nvSpPr>
        <p:spPr>
          <a:xfrm>
            <a:off x="847724" y="1804984"/>
            <a:ext cx="10515599" cy="45290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en-US" sz="1800" dirty="0">
              <a:latin typeface="+mj-lt"/>
            </a:endParaRP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067993F9-E652-40BD-9741-3581EFC6E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860" y="1879127"/>
            <a:ext cx="4046318" cy="460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C257A5B-DF25-498C-8D60-99CE9EC5461D}"/>
              </a:ext>
            </a:extLst>
          </p:cNvPr>
          <p:cNvSpPr txBox="1">
            <a:spLocks/>
          </p:cNvSpPr>
          <p:nvPr/>
        </p:nvSpPr>
        <p:spPr>
          <a:xfrm>
            <a:off x="1000124" y="1957384"/>
            <a:ext cx="10515599" cy="45290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1800" dirty="0">
                <a:latin typeface="+mj-lt"/>
              </a:rPr>
              <a:t>Spectral Normalization [</a:t>
            </a:r>
            <a:r>
              <a:rPr lang="en-US" sz="1800" i="1" dirty="0" err="1">
                <a:latin typeface="+mj-lt"/>
              </a:rPr>
              <a:t>Miyato</a:t>
            </a:r>
            <a:r>
              <a:rPr lang="en-US" sz="1800" i="1" dirty="0">
                <a:latin typeface="+mj-lt"/>
              </a:rPr>
              <a:t>, 2018</a:t>
            </a:r>
            <a:r>
              <a:rPr lang="en-US" sz="1800" dirty="0">
                <a:latin typeface="+mj-lt"/>
              </a:rPr>
              <a:t>]</a:t>
            </a:r>
          </a:p>
          <a:p>
            <a:pPr>
              <a:lnSpc>
                <a:spcPct val="150000"/>
              </a:lnSpc>
            </a:pPr>
            <a:endParaRPr lang="en-US" sz="1800" dirty="0">
              <a:latin typeface="+mj-lt"/>
            </a:endParaRPr>
          </a:p>
          <a:p>
            <a:pPr>
              <a:lnSpc>
                <a:spcPct val="150000"/>
              </a:lnSpc>
            </a:pPr>
            <a:endParaRPr lang="en-US" sz="1800" dirty="0">
              <a:latin typeface="+mj-lt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1800" dirty="0">
                <a:latin typeface="+mj-lt"/>
              </a:rPr>
              <a:t>Gradient penalty [</a:t>
            </a:r>
            <a:r>
              <a:rPr lang="en-US" sz="1800" i="1" dirty="0" err="1">
                <a:latin typeface="+mj-lt"/>
              </a:rPr>
              <a:t>Mescheder</a:t>
            </a:r>
            <a:r>
              <a:rPr lang="en-US" sz="1800" i="1" dirty="0">
                <a:latin typeface="+mj-lt"/>
              </a:rPr>
              <a:t>, 2018</a:t>
            </a:r>
            <a:r>
              <a:rPr lang="en-US" sz="1800" dirty="0">
                <a:latin typeface="+mj-lt"/>
              </a:rPr>
              <a:t>]</a:t>
            </a:r>
          </a:p>
          <a:p>
            <a:pPr>
              <a:lnSpc>
                <a:spcPct val="150000"/>
              </a:lnSpc>
            </a:pPr>
            <a:endParaRPr lang="en-US" sz="1800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400267-7F1C-4908-851C-AEF49D00C2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4768" y="2755396"/>
            <a:ext cx="3356374" cy="529372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066FA497-CA1D-4742-896D-BCAF3D24F4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83"/>
          <a:stretch/>
        </p:blipFill>
        <p:spPr bwMode="auto">
          <a:xfrm>
            <a:off x="1769663" y="4336837"/>
            <a:ext cx="2786583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915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C522464-0282-4D9A-8ABE-3FFB351308E8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Discriminator Conditioning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DF92F49-5B02-4A8D-9E9C-D7F9F7A33F7B}"/>
              </a:ext>
            </a:extLst>
          </p:cNvPr>
          <p:cNvSpPr txBox="1">
            <a:spLocks/>
          </p:cNvSpPr>
          <p:nvPr/>
        </p:nvSpPr>
        <p:spPr>
          <a:xfrm>
            <a:off x="847724" y="1804984"/>
            <a:ext cx="10515599" cy="45290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en-US" sz="1800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EE798C-8EF7-458B-86FA-B38A2F1F4A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016" y="1464079"/>
            <a:ext cx="10489968" cy="452904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A5EA631-98ED-4FAD-BEB6-D7DB54339511}"/>
              </a:ext>
            </a:extLst>
          </p:cNvPr>
          <p:cNvSpPr txBox="1"/>
          <p:nvPr/>
        </p:nvSpPr>
        <p:spPr>
          <a:xfrm>
            <a:off x="4904831" y="6305600"/>
            <a:ext cx="2382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>
                <a:latin typeface="+mj-lt"/>
              </a:rPr>
              <a:t>Miyato</a:t>
            </a:r>
            <a:r>
              <a:rPr lang="en-US" i="1" dirty="0">
                <a:latin typeface="+mj-lt"/>
              </a:rPr>
              <a:t>, 2018.</a:t>
            </a:r>
          </a:p>
        </p:txBody>
      </p:sp>
    </p:spTree>
    <p:extLst>
      <p:ext uri="{BB962C8B-B14F-4D97-AF65-F5344CB8AC3E}">
        <p14:creationId xmlns:p14="http://schemas.microsoft.com/office/powerpoint/2010/main" val="39493673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C522464-0282-4D9A-8ABE-3FFB351308E8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Discriminator Conditioning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DF92F49-5B02-4A8D-9E9C-D7F9F7A33F7B}"/>
              </a:ext>
            </a:extLst>
          </p:cNvPr>
          <p:cNvSpPr txBox="1">
            <a:spLocks/>
          </p:cNvSpPr>
          <p:nvPr/>
        </p:nvSpPr>
        <p:spPr>
          <a:xfrm>
            <a:off x="847724" y="1804984"/>
            <a:ext cx="10515599" cy="45290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en-US" sz="1800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EE798C-8EF7-458B-86FA-B38A2F1F4A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495" t="17209"/>
          <a:stretch/>
        </p:blipFill>
        <p:spPr>
          <a:xfrm>
            <a:off x="8665534" y="2243469"/>
            <a:ext cx="2675449" cy="3749651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BDE29470-AD7E-41CA-A60D-991911714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4" y="2146557"/>
            <a:ext cx="5753100" cy="6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8B0D2D2-0250-41E2-8AEC-7A78CA63C6BF}"/>
              </a:ext>
            </a:extLst>
          </p:cNvPr>
          <p:cNvSpPr txBox="1">
            <a:spLocks/>
          </p:cNvSpPr>
          <p:nvPr/>
        </p:nvSpPr>
        <p:spPr>
          <a:xfrm>
            <a:off x="1000125" y="2857501"/>
            <a:ext cx="5600700" cy="25255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1800" dirty="0">
                <a:latin typeface="+mj-lt"/>
              </a:rPr>
              <a:t>Categorical </a:t>
            </a:r>
            <a:r>
              <a:rPr lang="en-US" sz="1800" i="1" dirty="0">
                <a:latin typeface="+mj-lt"/>
              </a:rPr>
              <a:t>or</a:t>
            </a:r>
            <a:r>
              <a:rPr lang="en-US" sz="1800" dirty="0">
                <a:latin typeface="+mj-lt"/>
              </a:rPr>
              <a:t> continuous.</a:t>
            </a:r>
            <a:br>
              <a:rPr lang="en-US" sz="1800" dirty="0">
                <a:latin typeface="+mj-lt"/>
              </a:rPr>
            </a:br>
            <a:endParaRPr lang="en-US" sz="1800" dirty="0">
              <a:latin typeface="+mj-lt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1800" dirty="0">
                <a:latin typeface="+mj-lt"/>
              </a:rPr>
              <a:t>For both,</a:t>
            </a:r>
          </a:p>
          <a:p>
            <a:pPr>
              <a:lnSpc>
                <a:spcPct val="150000"/>
              </a:lnSpc>
            </a:pPr>
            <a:endParaRPr lang="en-US" sz="1800" dirty="0">
              <a:latin typeface="+mj-lt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8F0D87D-00C1-46DA-A20C-4CD9CBEBDAA7}"/>
              </a:ext>
            </a:extLst>
          </p:cNvPr>
          <p:cNvGrpSpPr/>
          <p:nvPr/>
        </p:nvGrpSpPr>
        <p:grpSpPr>
          <a:xfrm>
            <a:off x="1072662" y="4441863"/>
            <a:ext cx="6415454" cy="953650"/>
            <a:chOff x="1072662" y="4441863"/>
            <a:chExt cx="6415454" cy="95365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8D38CAE-6EC4-491C-AC63-3F2C3803C6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72662" y="4441863"/>
              <a:ext cx="6415454" cy="39706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164A621-F4D3-4191-9D85-9836E9B9F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17178" y="4998301"/>
              <a:ext cx="1954822" cy="3972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9994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C522464-0282-4D9A-8ABE-3FFB351308E8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GANs for small data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DF92F49-5B02-4A8D-9E9C-D7F9F7A33F7B}"/>
              </a:ext>
            </a:extLst>
          </p:cNvPr>
          <p:cNvSpPr txBox="1">
            <a:spLocks/>
          </p:cNvSpPr>
          <p:nvPr/>
        </p:nvSpPr>
        <p:spPr>
          <a:xfrm>
            <a:off x="847724" y="1804984"/>
            <a:ext cx="10515599" cy="45290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en-US" sz="1800" dirty="0">
              <a:latin typeface="+mj-lt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8B0D2D2-0250-41E2-8AEC-7A78CA63C6BF}"/>
              </a:ext>
            </a:extLst>
          </p:cNvPr>
          <p:cNvSpPr txBox="1">
            <a:spLocks/>
          </p:cNvSpPr>
          <p:nvPr/>
        </p:nvSpPr>
        <p:spPr>
          <a:xfrm>
            <a:off x="828677" y="2166247"/>
            <a:ext cx="5580915" cy="41742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800" i="1" dirty="0">
                <a:latin typeface="+mj-lt"/>
              </a:rPr>
              <a:t>Zhao, 2020</a:t>
            </a:r>
          </a:p>
          <a:p>
            <a:pPr>
              <a:lnSpc>
                <a:spcPct val="150000"/>
              </a:lnSpc>
            </a:pPr>
            <a:r>
              <a:rPr lang="en-US" sz="1800" i="1" dirty="0" err="1">
                <a:latin typeface="+mj-lt"/>
              </a:rPr>
              <a:t>Karras</a:t>
            </a:r>
            <a:r>
              <a:rPr lang="en-US" sz="1800" i="1" dirty="0">
                <a:latin typeface="+mj-lt"/>
              </a:rPr>
              <a:t>, 2020</a:t>
            </a:r>
          </a:p>
          <a:p>
            <a:pPr>
              <a:lnSpc>
                <a:spcPct val="150000"/>
              </a:lnSpc>
            </a:pPr>
            <a:r>
              <a:rPr lang="en-US" sz="1800" i="1" dirty="0">
                <a:latin typeface="+mj-lt"/>
              </a:rPr>
              <a:t>Zhao, 2020</a:t>
            </a:r>
          </a:p>
          <a:p>
            <a:pPr>
              <a:lnSpc>
                <a:spcPct val="150000"/>
              </a:lnSpc>
            </a:pPr>
            <a:r>
              <a:rPr lang="en-US" sz="1800" i="1" dirty="0">
                <a:latin typeface="+mj-lt"/>
              </a:rPr>
              <a:t>Tran, 2020</a:t>
            </a:r>
          </a:p>
          <a:p>
            <a:pPr>
              <a:lnSpc>
                <a:spcPct val="150000"/>
              </a:lnSpc>
            </a:pPr>
            <a:r>
              <a:rPr lang="en-US" sz="1800" i="1" dirty="0">
                <a:latin typeface="+mj-lt"/>
              </a:rPr>
              <a:t>Dey, 2020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58D292-1C1E-4B14-8740-7B2419A612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9804" y="1966180"/>
            <a:ext cx="4346159" cy="328282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C2C2325-842A-4CBE-A146-743C71406CCA}"/>
              </a:ext>
            </a:extLst>
          </p:cNvPr>
          <p:cNvSpPr txBox="1"/>
          <p:nvPr/>
        </p:nvSpPr>
        <p:spPr>
          <a:xfrm>
            <a:off x="6248400" y="5964695"/>
            <a:ext cx="2382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>
                <a:latin typeface="+mj-lt"/>
              </a:rPr>
              <a:t>Karras</a:t>
            </a:r>
            <a:r>
              <a:rPr lang="en-US" i="1" dirty="0">
                <a:latin typeface="+mj-lt"/>
              </a:rPr>
              <a:t>, 2020.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F79A41F-97B9-406E-9E60-D492ACAE8A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6611" y="1895841"/>
            <a:ext cx="3444938" cy="3353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7620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C522464-0282-4D9A-8ABE-3FFB351308E8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Generator Objective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DF92F49-5B02-4A8D-9E9C-D7F9F7A33F7B}"/>
              </a:ext>
            </a:extLst>
          </p:cNvPr>
          <p:cNvSpPr txBox="1">
            <a:spLocks/>
          </p:cNvSpPr>
          <p:nvPr/>
        </p:nvSpPr>
        <p:spPr>
          <a:xfrm>
            <a:off x="847724" y="1804984"/>
            <a:ext cx="10515599" cy="45290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en-US" sz="1800" dirty="0">
              <a:latin typeface="+mj-lt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790039EC-4E79-485F-A892-64B6D311B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30" y="2365560"/>
            <a:ext cx="11857892" cy="798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9DE3B29-6A33-4F83-A997-17D65B70F512}"/>
              </a:ext>
            </a:extLst>
          </p:cNvPr>
          <p:cNvSpPr txBox="1"/>
          <p:nvPr/>
        </p:nvSpPr>
        <p:spPr>
          <a:xfrm>
            <a:off x="324039" y="3244334"/>
            <a:ext cx="2382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Registration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BAAECE-4BE2-4F95-8632-A976AF32B023}"/>
              </a:ext>
            </a:extLst>
          </p:cNvPr>
          <p:cNvSpPr txBox="1"/>
          <p:nvPr/>
        </p:nvSpPr>
        <p:spPr>
          <a:xfrm>
            <a:off x="2364765" y="3243533"/>
            <a:ext cx="2382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Moving Average</a:t>
            </a:r>
          </a:p>
          <a:p>
            <a:pPr algn="ctr"/>
            <a:r>
              <a:rPr lang="en-US" i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Deformations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AEFB6D-2C2E-4E6D-8609-0B9D94082BD0}"/>
              </a:ext>
            </a:extLst>
          </p:cNvPr>
          <p:cNvSpPr txBox="1"/>
          <p:nvPr/>
        </p:nvSpPr>
        <p:spPr>
          <a:xfrm>
            <a:off x="4354758" y="3243533"/>
            <a:ext cx="2382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Smooth</a:t>
            </a:r>
          </a:p>
          <a:p>
            <a:pPr algn="ctr"/>
            <a:r>
              <a:rPr lang="en-US" i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Deformations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6986A8B-A728-4BA8-BF7A-6CBA7C9FDDD0}"/>
              </a:ext>
            </a:extLst>
          </p:cNvPr>
          <p:cNvSpPr txBox="1"/>
          <p:nvPr/>
        </p:nvSpPr>
        <p:spPr>
          <a:xfrm>
            <a:off x="6395484" y="3243532"/>
            <a:ext cx="2382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Small</a:t>
            </a:r>
          </a:p>
          <a:p>
            <a:pPr algn="ctr"/>
            <a:r>
              <a:rPr lang="en-US" i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Deformations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A2CBDA0-57AE-4110-B374-B32D3AC9C08D}"/>
              </a:ext>
            </a:extLst>
          </p:cNvPr>
          <p:cNvGrpSpPr/>
          <p:nvPr/>
        </p:nvGrpSpPr>
        <p:grpSpPr>
          <a:xfrm>
            <a:off x="990600" y="4225516"/>
            <a:ext cx="7195038" cy="837598"/>
            <a:chOff x="990600" y="4225516"/>
            <a:chExt cx="7195038" cy="837598"/>
          </a:xfrm>
        </p:grpSpPr>
        <p:sp>
          <p:nvSpPr>
            <p:cNvPr id="2" name="Right Brace 1">
              <a:extLst>
                <a:ext uri="{FF2B5EF4-FFF2-40B4-BE49-F238E27FC236}">
                  <a16:creationId xmlns:a16="http://schemas.microsoft.com/office/drawing/2014/main" id="{7364C011-4386-45EE-A66E-E00D2CE0A090}"/>
                </a:ext>
              </a:extLst>
            </p:cNvPr>
            <p:cNvSpPr/>
            <p:nvPr/>
          </p:nvSpPr>
          <p:spPr>
            <a:xfrm rot="5400000">
              <a:off x="4475245" y="740871"/>
              <a:ext cx="225747" cy="7195038"/>
            </a:xfrm>
            <a:prstGeom prst="rightBrace">
              <a:avLst>
                <a:gd name="adj1" fmla="val 124633"/>
                <a:gd name="adj2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FCF6DBA-CA22-4F07-8F00-89AD555B16BB}"/>
                </a:ext>
              </a:extLst>
            </p:cNvPr>
            <p:cNvSpPr txBox="1"/>
            <p:nvPr/>
          </p:nvSpPr>
          <p:spPr>
            <a:xfrm>
              <a:off x="3130901" y="4693782"/>
              <a:ext cx="29144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VoxelMorph</a:t>
              </a:r>
              <a:r>
                <a:rPr lang="en-US" dirty="0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 Templates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3935900D-6774-4B35-B1AF-A2C3F359603B}"/>
              </a:ext>
            </a:extLst>
          </p:cNvPr>
          <p:cNvSpPr txBox="1"/>
          <p:nvPr/>
        </p:nvSpPr>
        <p:spPr>
          <a:xfrm>
            <a:off x="9235034" y="3243531"/>
            <a:ext cx="2382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GAN Term</a:t>
            </a:r>
          </a:p>
        </p:txBody>
      </p:sp>
    </p:spTree>
    <p:extLst>
      <p:ext uri="{BB962C8B-B14F-4D97-AF65-F5344CB8AC3E}">
        <p14:creationId xmlns:p14="http://schemas.microsoft.com/office/powerpoint/2010/main" val="1272511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7" grpId="0"/>
      <p:bldP spid="18" grpId="0"/>
      <p:bldP spid="2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C522464-0282-4D9A-8ABE-3FFB351308E8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Discriminator Objective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DF92F49-5B02-4A8D-9E9C-D7F9F7A33F7B}"/>
              </a:ext>
            </a:extLst>
          </p:cNvPr>
          <p:cNvSpPr txBox="1">
            <a:spLocks/>
          </p:cNvSpPr>
          <p:nvPr/>
        </p:nvSpPr>
        <p:spPr>
          <a:xfrm>
            <a:off x="847724" y="1804984"/>
            <a:ext cx="10515599" cy="45290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en-US" sz="1800" dirty="0">
              <a:latin typeface="+mj-lt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17A975EA-AA29-48F2-9B37-2C6C129F1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710" y="3109912"/>
            <a:ext cx="9191625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AAD314E-E79E-4F28-AEF0-0EC24758C227}"/>
              </a:ext>
            </a:extLst>
          </p:cNvPr>
          <p:cNvSpPr txBox="1"/>
          <p:nvPr/>
        </p:nvSpPr>
        <p:spPr>
          <a:xfrm>
            <a:off x="3361772" y="4069505"/>
            <a:ext cx="2382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GAN Term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25ABB4D-4049-451C-B849-30DB2179294A}"/>
              </a:ext>
            </a:extLst>
          </p:cNvPr>
          <p:cNvSpPr txBox="1"/>
          <p:nvPr/>
        </p:nvSpPr>
        <p:spPr>
          <a:xfrm>
            <a:off x="8112548" y="4069505"/>
            <a:ext cx="2382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Gradient</a:t>
            </a:r>
          </a:p>
          <a:p>
            <a:pPr algn="ctr"/>
            <a:r>
              <a:rPr lang="en-US" i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Penalty</a:t>
            </a:r>
          </a:p>
        </p:txBody>
      </p:sp>
    </p:spTree>
    <p:extLst>
      <p:ext uri="{BB962C8B-B14F-4D97-AF65-F5344CB8AC3E}">
        <p14:creationId xmlns:p14="http://schemas.microsoft.com/office/powerpoint/2010/main" val="633997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0E01E-B012-445B-86FE-D81A2103B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Deformable Registration</a:t>
            </a:r>
          </a:p>
        </p:txBody>
      </p:sp>
      <p:pic>
        <p:nvPicPr>
          <p:cNvPr id="5" name="Content Placeholder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56451A51-6779-4E75-89EC-57D5B34419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90688"/>
            <a:ext cx="4941080" cy="4351338"/>
          </a:xfrm>
        </p:spPr>
      </p:pic>
      <p:pic>
        <p:nvPicPr>
          <p:cNvPr id="7" name="Picture 6" descr="A picture containing text, mollusk, invertebrate&#10;&#10;Description automatically generated">
            <a:extLst>
              <a:ext uri="{FF2B5EF4-FFF2-40B4-BE49-F238E27FC236}">
                <a16:creationId xmlns:a16="http://schemas.microsoft.com/office/drawing/2014/main" id="{28335122-BBE9-4E9A-9890-7398E7FE7E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878" y="1690688"/>
            <a:ext cx="2728445" cy="43513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F48C19-E136-49B3-9848-E3F45FD881E2}"/>
              </a:ext>
            </a:extLst>
          </p:cNvPr>
          <p:cNvSpPr txBox="1"/>
          <p:nvPr/>
        </p:nvSpPr>
        <p:spPr>
          <a:xfrm>
            <a:off x="7492528" y="6123543"/>
            <a:ext cx="2148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+mj-lt"/>
              </a:rPr>
              <a:t>Image: Wolfram Blog</a:t>
            </a:r>
          </a:p>
        </p:txBody>
      </p:sp>
    </p:spTree>
    <p:extLst>
      <p:ext uri="{BB962C8B-B14F-4D97-AF65-F5344CB8AC3E}">
        <p14:creationId xmlns:p14="http://schemas.microsoft.com/office/powerpoint/2010/main" val="14186467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C522464-0282-4D9A-8ABE-3FFB351308E8}"/>
              </a:ext>
            </a:extLst>
          </p:cNvPr>
          <p:cNvSpPr txBox="1">
            <a:spLocks/>
          </p:cNvSpPr>
          <p:nvPr/>
        </p:nvSpPr>
        <p:spPr>
          <a:xfrm>
            <a:off x="1020244" y="11368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Experiments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346D8B-4888-4793-AADE-023D8F00C1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7636" y="2117183"/>
            <a:ext cx="7620572" cy="2313568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8435E05-6BD3-4E0E-BC75-5C40FBF3BEE2}"/>
              </a:ext>
            </a:extLst>
          </p:cNvPr>
          <p:cNvSpPr txBox="1">
            <a:spLocks/>
          </p:cNvSpPr>
          <p:nvPr/>
        </p:nvSpPr>
        <p:spPr>
          <a:xfrm>
            <a:off x="1000122" y="1164478"/>
            <a:ext cx="10515599" cy="45290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1800" dirty="0">
                <a:latin typeface="+mj-lt"/>
              </a:rPr>
              <a:t>Predict-HD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D196B9-31B4-45F7-9294-0693005AB7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7636" y="4430750"/>
            <a:ext cx="7660816" cy="23135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C8611C9-F87E-4AA2-971A-A32512D53A6E}"/>
              </a:ext>
            </a:extLst>
          </p:cNvPr>
          <p:cNvSpPr txBox="1"/>
          <p:nvPr/>
        </p:nvSpPr>
        <p:spPr>
          <a:xfrm rot="16200000">
            <a:off x="1031557" y="3244333"/>
            <a:ext cx="2382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Controls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618C32-4D8A-457A-B8CF-DEF1064DC38D}"/>
              </a:ext>
            </a:extLst>
          </p:cNvPr>
          <p:cNvSpPr txBox="1"/>
          <p:nvPr/>
        </p:nvSpPr>
        <p:spPr>
          <a:xfrm rot="16200000">
            <a:off x="1081672" y="5368481"/>
            <a:ext cx="2382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Huntington’s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7B69C3-3F75-4A4A-8DB5-1CDA89D935BF}"/>
              </a:ext>
            </a:extLst>
          </p:cNvPr>
          <p:cNvSpPr txBox="1"/>
          <p:nvPr/>
        </p:nvSpPr>
        <p:spPr>
          <a:xfrm>
            <a:off x="2726901" y="1747850"/>
            <a:ext cx="1329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22.5 </a:t>
            </a:r>
            <a:r>
              <a:rPr lang="en-US" dirty="0" err="1">
                <a:latin typeface="+mj-lt"/>
              </a:rPr>
              <a:t>yrs</a:t>
            </a:r>
            <a:endParaRPr lang="en-US" dirty="0"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6D930D-C8A0-4193-A25D-BA7657375908}"/>
              </a:ext>
            </a:extLst>
          </p:cNvPr>
          <p:cNvSpPr txBox="1"/>
          <p:nvPr/>
        </p:nvSpPr>
        <p:spPr>
          <a:xfrm>
            <a:off x="4608513" y="1747850"/>
            <a:ext cx="1329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42.5 </a:t>
            </a:r>
            <a:r>
              <a:rPr lang="en-US" dirty="0" err="1">
                <a:latin typeface="+mj-lt"/>
              </a:rPr>
              <a:t>yrs</a:t>
            </a:r>
            <a:endParaRPr lang="en-US" dirty="0"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7673CD-EB06-46DC-8DEA-E1512E627AFB}"/>
              </a:ext>
            </a:extLst>
          </p:cNvPr>
          <p:cNvSpPr txBox="1"/>
          <p:nvPr/>
        </p:nvSpPr>
        <p:spPr>
          <a:xfrm>
            <a:off x="6490125" y="1747850"/>
            <a:ext cx="1329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62.5 </a:t>
            </a:r>
            <a:r>
              <a:rPr lang="en-US" dirty="0" err="1">
                <a:latin typeface="+mj-lt"/>
              </a:rPr>
              <a:t>yrs</a:t>
            </a:r>
            <a:endParaRPr lang="en-US" dirty="0"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F27F78-064F-46B4-95C7-412D15BB063D}"/>
              </a:ext>
            </a:extLst>
          </p:cNvPr>
          <p:cNvSpPr txBox="1"/>
          <p:nvPr/>
        </p:nvSpPr>
        <p:spPr>
          <a:xfrm>
            <a:off x="8417004" y="1747850"/>
            <a:ext cx="1329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82.5 </a:t>
            </a:r>
            <a:r>
              <a:rPr lang="en-US" dirty="0" err="1">
                <a:latin typeface="+mj-lt"/>
              </a:rPr>
              <a:t>yrs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456916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C522464-0282-4D9A-8ABE-3FFB351308E8}"/>
              </a:ext>
            </a:extLst>
          </p:cNvPr>
          <p:cNvSpPr txBox="1">
            <a:spLocks/>
          </p:cNvSpPr>
          <p:nvPr/>
        </p:nvSpPr>
        <p:spPr>
          <a:xfrm>
            <a:off x="1020244" y="11368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Experiments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8435E05-6BD3-4E0E-BC75-5C40FBF3BEE2}"/>
              </a:ext>
            </a:extLst>
          </p:cNvPr>
          <p:cNvSpPr txBox="1">
            <a:spLocks/>
          </p:cNvSpPr>
          <p:nvPr/>
        </p:nvSpPr>
        <p:spPr>
          <a:xfrm>
            <a:off x="1020245" y="1276283"/>
            <a:ext cx="10515599" cy="45290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1800" dirty="0">
                <a:latin typeface="+mj-lt"/>
              </a:rPr>
              <a:t>Predict-HD</a:t>
            </a:r>
          </a:p>
          <a:p>
            <a:pPr algn="ctr">
              <a:lnSpc>
                <a:spcPct val="150000"/>
              </a:lnSpc>
            </a:pPr>
            <a:r>
              <a:rPr lang="en-US" sz="1800" dirty="0">
                <a:latin typeface="+mj-lt"/>
              </a:rPr>
              <a:t>Controls and HD-risk</a:t>
            </a:r>
          </a:p>
          <a:p>
            <a:pPr algn="ctr">
              <a:lnSpc>
                <a:spcPct val="150000"/>
              </a:lnSpc>
            </a:pPr>
            <a:r>
              <a:rPr lang="en-US" sz="1800" dirty="0">
                <a:latin typeface="+mj-lt"/>
              </a:rPr>
              <a:t>Subject-wise split 898 train, 30 </a:t>
            </a:r>
            <a:r>
              <a:rPr lang="en-US" sz="1800" dirty="0" err="1">
                <a:latin typeface="+mj-lt"/>
              </a:rPr>
              <a:t>val</a:t>
            </a:r>
            <a:r>
              <a:rPr lang="en-US" sz="1800" dirty="0">
                <a:latin typeface="+mj-lt"/>
              </a:rPr>
              <a:t>, 190 test</a:t>
            </a:r>
          </a:p>
          <a:p>
            <a:pPr algn="ctr">
              <a:lnSpc>
                <a:spcPct val="150000"/>
              </a:lnSpc>
            </a:pPr>
            <a:r>
              <a:rPr lang="en-US" sz="1800" dirty="0">
                <a:latin typeface="+mj-lt"/>
              </a:rPr>
              <a:t>Age and Genetic-risk conditioned Templates</a:t>
            </a:r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BD634178-E6D9-4901-91D1-8F15B0077F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43"/>
          <a:stretch/>
        </p:blipFill>
        <p:spPr>
          <a:xfrm>
            <a:off x="1187300" y="3775295"/>
            <a:ext cx="9817400" cy="2869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32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C522464-0282-4D9A-8ABE-3FFB351308E8}"/>
              </a:ext>
            </a:extLst>
          </p:cNvPr>
          <p:cNvSpPr txBox="1">
            <a:spLocks/>
          </p:cNvSpPr>
          <p:nvPr/>
        </p:nvSpPr>
        <p:spPr>
          <a:xfrm>
            <a:off x="1020244" y="11368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Experiments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8435E05-6BD3-4E0E-BC75-5C40FBF3BEE2}"/>
              </a:ext>
            </a:extLst>
          </p:cNvPr>
          <p:cNvSpPr txBox="1">
            <a:spLocks/>
          </p:cNvSpPr>
          <p:nvPr/>
        </p:nvSpPr>
        <p:spPr>
          <a:xfrm>
            <a:off x="1000122" y="1164478"/>
            <a:ext cx="10515599" cy="45290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1800" dirty="0">
                <a:latin typeface="+mj-lt"/>
              </a:rPr>
              <a:t>Predict-HD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63FB949-B532-4999-AAEB-FC77FB2DF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559" y="1907239"/>
            <a:ext cx="8757370" cy="4837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16672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C522464-0282-4D9A-8ABE-3FFB351308E8}"/>
              </a:ext>
            </a:extLst>
          </p:cNvPr>
          <p:cNvSpPr txBox="1">
            <a:spLocks/>
          </p:cNvSpPr>
          <p:nvPr/>
        </p:nvSpPr>
        <p:spPr>
          <a:xfrm>
            <a:off x="1020244" y="11368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Experiments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8435E05-6BD3-4E0E-BC75-5C40FBF3BEE2}"/>
              </a:ext>
            </a:extLst>
          </p:cNvPr>
          <p:cNvSpPr txBox="1">
            <a:spLocks/>
          </p:cNvSpPr>
          <p:nvPr/>
        </p:nvSpPr>
        <p:spPr>
          <a:xfrm>
            <a:off x="1000122" y="1164478"/>
            <a:ext cx="10515599" cy="45290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1800" dirty="0">
                <a:latin typeface="+mj-lt"/>
              </a:rPr>
              <a:t>Developing Human Connectome Project (</a:t>
            </a:r>
            <a:r>
              <a:rPr lang="en-US" sz="1800" dirty="0" err="1">
                <a:latin typeface="+mj-lt"/>
              </a:rPr>
              <a:t>dHCP</a:t>
            </a:r>
            <a:r>
              <a:rPr lang="en-US" sz="1800" dirty="0">
                <a:latin typeface="+mj-lt"/>
              </a:rPr>
              <a:t>)</a:t>
            </a:r>
          </a:p>
        </p:txBody>
      </p:sp>
      <p:pic>
        <p:nvPicPr>
          <p:cNvPr id="4" name="Picture 3" descr="A picture containing echinoderm, several&#10;&#10;Description automatically generated">
            <a:extLst>
              <a:ext uri="{FF2B5EF4-FFF2-40B4-BE49-F238E27FC236}">
                <a16:creationId xmlns:a16="http://schemas.microsoft.com/office/drawing/2014/main" id="{F0DE5575-F7E2-4E5E-906A-38239783F2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244" y="1892175"/>
            <a:ext cx="4704058" cy="4685166"/>
          </a:xfrm>
          <a:prstGeom prst="rect">
            <a:avLst/>
          </a:prstGeom>
        </p:spPr>
      </p:pic>
      <p:pic>
        <p:nvPicPr>
          <p:cNvPr id="18" name="Picture 17" descr="Chart, histogram&#10;&#10;Description automatically generated">
            <a:extLst>
              <a:ext uri="{FF2B5EF4-FFF2-40B4-BE49-F238E27FC236}">
                <a16:creationId xmlns:a16="http://schemas.microsoft.com/office/drawing/2014/main" id="{BBC1E8CF-7415-4643-9CD0-CE2CDB9481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89" r="50007" b="50971"/>
          <a:stretch/>
        </p:blipFill>
        <p:spPr>
          <a:xfrm>
            <a:off x="7065034" y="1892175"/>
            <a:ext cx="4126844" cy="2321846"/>
          </a:xfrm>
          <a:prstGeom prst="rect">
            <a:avLst/>
          </a:prstGeom>
        </p:spPr>
      </p:pic>
      <p:pic>
        <p:nvPicPr>
          <p:cNvPr id="19" name="Picture 18" descr="Chart, histogram&#10;&#10;Description automatically generated">
            <a:extLst>
              <a:ext uri="{FF2B5EF4-FFF2-40B4-BE49-F238E27FC236}">
                <a16:creationId xmlns:a16="http://schemas.microsoft.com/office/drawing/2014/main" id="{02A59A93-A150-42E0-A59E-FF7F0C9D00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7" t="-489" b="50971"/>
          <a:stretch/>
        </p:blipFill>
        <p:spPr>
          <a:xfrm>
            <a:off x="7044912" y="4255495"/>
            <a:ext cx="4126844" cy="232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846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C522464-0282-4D9A-8ABE-3FFB351308E8}"/>
              </a:ext>
            </a:extLst>
          </p:cNvPr>
          <p:cNvSpPr txBox="1">
            <a:spLocks/>
          </p:cNvSpPr>
          <p:nvPr/>
        </p:nvSpPr>
        <p:spPr>
          <a:xfrm>
            <a:off x="1020244" y="11368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Experiments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8435E05-6BD3-4E0E-BC75-5C40FBF3BEE2}"/>
              </a:ext>
            </a:extLst>
          </p:cNvPr>
          <p:cNvSpPr txBox="1">
            <a:spLocks/>
          </p:cNvSpPr>
          <p:nvPr/>
        </p:nvSpPr>
        <p:spPr>
          <a:xfrm>
            <a:off x="1000122" y="1164478"/>
            <a:ext cx="10515599" cy="45290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1800" dirty="0">
                <a:latin typeface="+mj-lt"/>
              </a:rPr>
              <a:t>Developing Human Connectome Project (</a:t>
            </a:r>
            <a:r>
              <a:rPr lang="en-US" sz="1800" dirty="0" err="1">
                <a:latin typeface="+mj-lt"/>
              </a:rPr>
              <a:t>dHCP</a:t>
            </a:r>
            <a:r>
              <a:rPr lang="en-US" sz="1800" dirty="0">
                <a:latin typeface="+mj-lt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D11CE6-B887-44CF-BD47-EAA9A26C3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38490"/>
            <a:ext cx="12192000" cy="24567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7F960B-743E-43C3-8694-7246B0B2D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95201"/>
            <a:ext cx="12192000" cy="24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0182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C522464-0282-4D9A-8ABE-3FFB351308E8}"/>
              </a:ext>
            </a:extLst>
          </p:cNvPr>
          <p:cNvSpPr txBox="1">
            <a:spLocks/>
          </p:cNvSpPr>
          <p:nvPr/>
        </p:nvSpPr>
        <p:spPr>
          <a:xfrm>
            <a:off x="1020244" y="11368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Experiments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8435E05-6BD3-4E0E-BC75-5C40FBF3BEE2}"/>
              </a:ext>
            </a:extLst>
          </p:cNvPr>
          <p:cNvSpPr txBox="1">
            <a:spLocks/>
          </p:cNvSpPr>
          <p:nvPr/>
        </p:nvSpPr>
        <p:spPr>
          <a:xfrm>
            <a:off x="838200" y="1544723"/>
            <a:ext cx="10515599" cy="45290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1800" dirty="0">
                <a:latin typeface="+mj-lt"/>
              </a:rPr>
              <a:t>FFHQ-Aging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1800" dirty="0">
                <a:latin typeface="+mj-lt"/>
              </a:rPr>
              <a:t>60k images; condition on (age, gender, sunglasses)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69CC833-8D13-4E52-ACDB-8358701EF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298" y="2770361"/>
            <a:ext cx="9537402" cy="3797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378651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C522464-0282-4D9A-8ABE-3FFB351308E8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Experiments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DF92F49-5B02-4A8D-9E9C-D7F9F7A33F7B}"/>
              </a:ext>
            </a:extLst>
          </p:cNvPr>
          <p:cNvSpPr txBox="1">
            <a:spLocks/>
          </p:cNvSpPr>
          <p:nvPr/>
        </p:nvSpPr>
        <p:spPr>
          <a:xfrm>
            <a:off x="847724" y="1804984"/>
            <a:ext cx="10515599" cy="45290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1800" dirty="0">
                <a:latin typeface="+mj-lt"/>
              </a:rPr>
              <a:t>Baselines:</a:t>
            </a:r>
          </a:p>
          <a:p>
            <a:pPr algn="ctr">
              <a:lnSpc>
                <a:spcPct val="150000"/>
              </a:lnSpc>
            </a:pPr>
            <a:r>
              <a:rPr lang="en-US" sz="1800" dirty="0">
                <a:latin typeface="+mj-lt"/>
              </a:rPr>
              <a:t>ANTs </a:t>
            </a:r>
            <a:r>
              <a:rPr lang="en-US" sz="1800" dirty="0" err="1">
                <a:latin typeface="+mj-lt"/>
              </a:rPr>
              <a:t>SyGN</a:t>
            </a:r>
            <a:r>
              <a:rPr lang="en-US" sz="1800" dirty="0">
                <a:latin typeface="+mj-lt"/>
              </a:rPr>
              <a:t> [</a:t>
            </a:r>
            <a:r>
              <a:rPr lang="en-US" sz="1800" i="1" dirty="0" err="1">
                <a:latin typeface="+mj-lt"/>
              </a:rPr>
              <a:t>Avants</a:t>
            </a:r>
            <a:r>
              <a:rPr lang="en-US" sz="1800" i="1" dirty="0">
                <a:latin typeface="+mj-lt"/>
              </a:rPr>
              <a:t>, 2008</a:t>
            </a:r>
            <a:r>
              <a:rPr lang="en-US" sz="1800" dirty="0">
                <a:latin typeface="+mj-lt"/>
              </a:rPr>
              <a:t>]</a:t>
            </a:r>
          </a:p>
          <a:p>
            <a:pPr algn="ctr">
              <a:lnSpc>
                <a:spcPct val="150000"/>
              </a:lnSpc>
            </a:pPr>
            <a:r>
              <a:rPr lang="en-US" sz="1800" dirty="0" err="1">
                <a:latin typeface="+mj-lt"/>
              </a:rPr>
              <a:t>VoxelMorph</a:t>
            </a:r>
            <a:r>
              <a:rPr lang="en-US" sz="1800" dirty="0">
                <a:latin typeface="+mj-lt"/>
              </a:rPr>
              <a:t> [</a:t>
            </a:r>
            <a:r>
              <a:rPr lang="en-US" sz="1800" i="1" dirty="0">
                <a:latin typeface="+mj-lt"/>
              </a:rPr>
              <a:t>Dalca, 2019</a:t>
            </a:r>
            <a:r>
              <a:rPr lang="en-US" sz="1800" dirty="0">
                <a:latin typeface="+mj-lt"/>
              </a:rPr>
              <a:t>]</a:t>
            </a:r>
          </a:p>
          <a:p>
            <a:pPr marL="0" indent="0" algn="ctr">
              <a:lnSpc>
                <a:spcPct val="150000"/>
              </a:lnSpc>
              <a:buNone/>
            </a:pPr>
            <a:endParaRPr lang="en-US" sz="1800" i="1" dirty="0">
              <a:latin typeface="+mj-lt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1800" dirty="0">
                <a:latin typeface="+mj-lt"/>
              </a:rPr>
              <a:t>Ablations:</a:t>
            </a:r>
          </a:p>
          <a:p>
            <a:pPr algn="ctr">
              <a:lnSpc>
                <a:spcPct val="150000"/>
              </a:lnSpc>
            </a:pPr>
            <a:r>
              <a:rPr lang="en-US" sz="1800" dirty="0" err="1">
                <a:latin typeface="+mj-lt"/>
              </a:rPr>
              <a:t>VoxelMorph</a:t>
            </a:r>
            <a:r>
              <a:rPr lang="en-US" sz="1800" dirty="0">
                <a:latin typeface="+mj-lt"/>
              </a:rPr>
              <a:t> + GAN</a:t>
            </a:r>
          </a:p>
          <a:p>
            <a:pPr algn="ctr">
              <a:lnSpc>
                <a:spcPct val="150000"/>
              </a:lnSpc>
            </a:pPr>
            <a:r>
              <a:rPr lang="en-US" sz="1800" dirty="0">
                <a:latin typeface="+mj-lt"/>
              </a:rPr>
              <a:t>New Architecture / no GAN</a:t>
            </a:r>
          </a:p>
        </p:txBody>
      </p:sp>
    </p:spTree>
    <p:extLst>
      <p:ext uri="{BB962C8B-B14F-4D97-AF65-F5344CB8AC3E}">
        <p14:creationId xmlns:p14="http://schemas.microsoft.com/office/powerpoint/2010/main" val="3710172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C522464-0282-4D9A-8ABE-3FFB351308E8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Experiments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DF92F49-5B02-4A8D-9E9C-D7F9F7A33F7B}"/>
              </a:ext>
            </a:extLst>
          </p:cNvPr>
          <p:cNvSpPr txBox="1">
            <a:spLocks/>
          </p:cNvSpPr>
          <p:nvPr/>
        </p:nvSpPr>
        <p:spPr>
          <a:xfrm>
            <a:off x="847724" y="1804984"/>
            <a:ext cx="10515599" cy="45290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1800" dirty="0">
                <a:latin typeface="+mj-lt"/>
              </a:rPr>
              <a:t>Evaluation Criteria:</a:t>
            </a:r>
          </a:p>
          <a:p>
            <a:pPr algn="ctr">
              <a:lnSpc>
                <a:spcPct val="150000"/>
              </a:lnSpc>
            </a:pPr>
            <a:r>
              <a:rPr lang="en-US" sz="1800" dirty="0">
                <a:latin typeface="+mj-lt"/>
              </a:rPr>
              <a:t>Volume Overlap</a:t>
            </a:r>
          </a:p>
          <a:p>
            <a:pPr algn="ctr">
              <a:lnSpc>
                <a:spcPct val="150000"/>
              </a:lnSpc>
            </a:pPr>
            <a:r>
              <a:rPr lang="en-US" sz="1800" dirty="0">
                <a:latin typeface="+mj-lt"/>
              </a:rPr>
              <a:t>Sharpness</a:t>
            </a:r>
          </a:p>
          <a:p>
            <a:pPr algn="ctr">
              <a:lnSpc>
                <a:spcPct val="150000"/>
              </a:lnSpc>
            </a:pPr>
            <a:r>
              <a:rPr lang="en-US" sz="1800" dirty="0">
                <a:latin typeface="+mj-lt"/>
              </a:rPr>
              <a:t>Volume trends</a:t>
            </a:r>
          </a:p>
          <a:p>
            <a:pPr algn="ctr">
              <a:lnSpc>
                <a:spcPct val="150000"/>
              </a:lnSpc>
            </a:pPr>
            <a:r>
              <a:rPr lang="en-US" sz="1800" dirty="0">
                <a:latin typeface="+mj-lt"/>
              </a:rPr>
              <a:t>Deformation Quality:</a:t>
            </a:r>
          </a:p>
          <a:p>
            <a:pPr marL="342900" indent="-342900" algn="ctr">
              <a:lnSpc>
                <a:spcPct val="150000"/>
              </a:lnSpc>
              <a:buFont typeface="+mj-lt"/>
              <a:buAutoNum type="arabicPeriod"/>
            </a:pPr>
            <a:r>
              <a:rPr lang="en-US" sz="1800" dirty="0">
                <a:latin typeface="+mj-lt"/>
              </a:rPr>
              <a:t>Centrality</a:t>
            </a:r>
          </a:p>
          <a:p>
            <a:pPr marL="342900" indent="-342900" algn="ctr">
              <a:lnSpc>
                <a:spcPct val="150000"/>
              </a:lnSpc>
              <a:buFont typeface="+mj-lt"/>
              <a:buAutoNum type="arabicPeriod"/>
            </a:pPr>
            <a:r>
              <a:rPr lang="en-US" sz="1800" dirty="0">
                <a:latin typeface="+mj-lt"/>
              </a:rPr>
              <a:t>Magnitudes</a:t>
            </a:r>
          </a:p>
          <a:p>
            <a:pPr marL="342900" indent="-342900" algn="ctr">
              <a:lnSpc>
                <a:spcPct val="150000"/>
              </a:lnSpc>
              <a:buFont typeface="+mj-lt"/>
              <a:buAutoNum type="arabicPeriod"/>
            </a:pPr>
            <a:r>
              <a:rPr lang="en-US" sz="1800" dirty="0">
                <a:latin typeface="+mj-lt"/>
              </a:rPr>
              <a:t>Smoothness</a:t>
            </a:r>
          </a:p>
        </p:txBody>
      </p:sp>
    </p:spTree>
    <p:extLst>
      <p:ext uri="{BB962C8B-B14F-4D97-AF65-F5344CB8AC3E}">
        <p14:creationId xmlns:p14="http://schemas.microsoft.com/office/powerpoint/2010/main" val="2531755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C522464-0282-4D9A-8ABE-3FFB351308E8}"/>
              </a:ext>
            </a:extLst>
          </p:cNvPr>
          <p:cNvSpPr txBox="1">
            <a:spLocks/>
          </p:cNvSpPr>
          <p:nvPr/>
        </p:nvSpPr>
        <p:spPr>
          <a:xfrm>
            <a:off x="990601" y="23484"/>
            <a:ext cx="10515600" cy="1000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Results</a:t>
            </a: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AABD3E03-FD7B-494E-B869-2F5BF550A93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CDD7157-7803-4EF4-B627-E26B5EA67D89}"/>
              </a:ext>
            </a:extLst>
          </p:cNvPr>
          <p:cNvGrpSpPr/>
          <p:nvPr/>
        </p:nvGrpSpPr>
        <p:grpSpPr>
          <a:xfrm>
            <a:off x="162961" y="1095469"/>
            <a:ext cx="7713554" cy="5762531"/>
            <a:chOff x="1247712" y="1955358"/>
            <a:chExt cx="2888368" cy="219355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F3E9C03-D85D-45CD-971B-B603C72234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849"/>
            <a:stretch/>
          </p:blipFill>
          <p:spPr>
            <a:xfrm>
              <a:off x="1247713" y="1955358"/>
              <a:ext cx="2888367" cy="147364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00CB1CB-D326-4300-9FFB-9ABE8CECF8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897"/>
            <a:stretch/>
          </p:blipFill>
          <p:spPr>
            <a:xfrm>
              <a:off x="1247712" y="3429000"/>
              <a:ext cx="2888367" cy="719908"/>
            </a:xfrm>
            <a:prstGeom prst="rect">
              <a:avLst/>
            </a:prstGeom>
          </p:spPr>
        </p:pic>
      </p:grpSp>
      <p:pic>
        <p:nvPicPr>
          <p:cNvPr id="13" name="Picture 12" descr="A close up of a person's face&#10;&#10;Description automatically generated with medium confidence">
            <a:extLst>
              <a:ext uri="{FF2B5EF4-FFF2-40B4-BE49-F238E27FC236}">
                <a16:creationId xmlns:a16="http://schemas.microsoft.com/office/drawing/2014/main" id="{392B9A81-9F77-4EC7-9440-FDA99B03C2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480" y="2264517"/>
            <a:ext cx="3667125" cy="360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799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C522464-0282-4D9A-8ABE-3FFB351308E8}"/>
              </a:ext>
            </a:extLst>
          </p:cNvPr>
          <p:cNvSpPr txBox="1">
            <a:spLocks/>
          </p:cNvSpPr>
          <p:nvPr/>
        </p:nvSpPr>
        <p:spPr>
          <a:xfrm rot="16200000">
            <a:off x="-1546541" y="3079655"/>
            <a:ext cx="47885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Results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DF92F49-5B02-4A8D-9E9C-D7F9F7A33F7B}"/>
              </a:ext>
            </a:extLst>
          </p:cNvPr>
          <p:cNvSpPr txBox="1">
            <a:spLocks/>
          </p:cNvSpPr>
          <p:nvPr/>
        </p:nvSpPr>
        <p:spPr>
          <a:xfrm>
            <a:off x="847724" y="1804984"/>
            <a:ext cx="10515599" cy="45290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endParaRPr lang="en-US" sz="1800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49BA30-F134-491B-ACD3-1C7608E1A5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920"/>
          <a:stretch/>
        </p:blipFill>
        <p:spPr>
          <a:xfrm>
            <a:off x="1498098" y="0"/>
            <a:ext cx="4757848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E7C8BF-FB24-484F-8CF8-EDB69F9E4A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303" r="20"/>
          <a:stretch/>
        </p:blipFill>
        <p:spPr>
          <a:xfrm>
            <a:off x="9424657" y="0"/>
            <a:ext cx="15843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4762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4A773-0476-4EDD-B2E3-CB7C2159E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Deformable Registration</a:t>
            </a: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7B4C74D0-53FB-4612-85EB-2A2D7BF0F8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809" y="1705021"/>
            <a:ext cx="7024382" cy="447560"/>
          </a:xfrm>
          <a:prstGeom prst="rect">
            <a:avLst/>
          </a:prstGeom>
        </p:spPr>
      </p:pic>
      <p:pic>
        <p:nvPicPr>
          <p:cNvPr id="2050" name="Picture 2" descr="ants template">
            <a:extLst>
              <a:ext uri="{FF2B5EF4-FFF2-40B4-BE49-F238E27FC236}">
                <a16:creationId xmlns:a16="http://schemas.microsoft.com/office/drawing/2014/main" id="{5E8A55AE-F63E-40AF-97FD-EEE46E78E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" y="2839885"/>
            <a:ext cx="4490946" cy="3483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IT Neural Network Accelerates MRI Image Processing by 1,000 Times -  ExtremeTech">
            <a:extLst>
              <a:ext uri="{FF2B5EF4-FFF2-40B4-BE49-F238E27FC236}">
                <a16:creationId xmlns:a16="http://schemas.microsoft.com/office/drawing/2014/main" id="{5E852F51-86F0-422A-AAF5-DDCAD4BDD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297097"/>
            <a:ext cx="5754255" cy="2569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BB89E3-F2AD-4EC0-AEF1-EC05455DD623}"/>
              </a:ext>
            </a:extLst>
          </p:cNvPr>
          <p:cNvSpPr txBox="1"/>
          <p:nvPr/>
        </p:nvSpPr>
        <p:spPr>
          <a:xfrm>
            <a:off x="2457541" y="6323614"/>
            <a:ext cx="1455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+mj-lt"/>
              </a:rPr>
              <a:t>Image: </a:t>
            </a:r>
            <a:r>
              <a:rPr lang="en-US" i="1" dirty="0" err="1">
                <a:latin typeface="+mj-lt"/>
              </a:rPr>
              <a:t>ANTsX</a:t>
            </a:r>
            <a:endParaRPr lang="en-US" i="1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78D978-5FA1-4520-B190-62FA425170B8}"/>
              </a:ext>
            </a:extLst>
          </p:cNvPr>
          <p:cNvSpPr txBox="1"/>
          <p:nvPr/>
        </p:nvSpPr>
        <p:spPr>
          <a:xfrm>
            <a:off x="8027802" y="6323614"/>
            <a:ext cx="1986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+mj-lt"/>
              </a:rPr>
              <a:t>Image: </a:t>
            </a:r>
            <a:r>
              <a:rPr lang="en-US" i="1" dirty="0" err="1">
                <a:latin typeface="+mj-lt"/>
              </a:rPr>
              <a:t>VoxelMorph</a:t>
            </a:r>
            <a:endParaRPr lang="en-US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95361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C522464-0282-4D9A-8ABE-3FFB351308E8}"/>
              </a:ext>
            </a:extLst>
          </p:cNvPr>
          <p:cNvSpPr txBox="1">
            <a:spLocks/>
          </p:cNvSpPr>
          <p:nvPr/>
        </p:nvSpPr>
        <p:spPr>
          <a:xfrm rot="16200000">
            <a:off x="-1546541" y="3079655"/>
            <a:ext cx="47885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Results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DF92F49-5B02-4A8D-9E9C-D7F9F7A33F7B}"/>
              </a:ext>
            </a:extLst>
          </p:cNvPr>
          <p:cNvSpPr txBox="1">
            <a:spLocks/>
          </p:cNvSpPr>
          <p:nvPr/>
        </p:nvSpPr>
        <p:spPr>
          <a:xfrm>
            <a:off x="847724" y="1804984"/>
            <a:ext cx="10515599" cy="45290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endParaRPr lang="en-US" sz="1800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49BA30-F134-491B-ACD3-1C7608E1A5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097" y="0"/>
            <a:ext cx="95006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8608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C522464-0282-4D9A-8ABE-3FFB351308E8}"/>
              </a:ext>
            </a:extLst>
          </p:cNvPr>
          <p:cNvSpPr txBox="1">
            <a:spLocks/>
          </p:cNvSpPr>
          <p:nvPr/>
        </p:nvSpPr>
        <p:spPr>
          <a:xfrm>
            <a:off x="990601" y="23484"/>
            <a:ext cx="10515600" cy="1000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Results</a:t>
            </a: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AABD3E03-FD7B-494E-B869-2F5BF550A93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59D898-D0F8-4516-8205-F2B2BE60AE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97822"/>
            <a:ext cx="12192000" cy="476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47421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C522464-0282-4D9A-8ABE-3FFB351308E8}"/>
              </a:ext>
            </a:extLst>
          </p:cNvPr>
          <p:cNvSpPr txBox="1">
            <a:spLocks/>
          </p:cNvSpPr>
          <p:nvPr/>
        </p:nvSpPr>
        <p:spPr>
          <a:xfrm>
            <a:off x="990601" y="23484"/>
            <a:ext cx="10515600" cy="1000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Results</a:t>
            </a: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AABD3E03-FD7B-494E-B869-2F5BF550A93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 descr="A picture containing mollusk, close&#10;&#10;Description automatically generated">
            <a:extLst>
              <a:ext uri="{FF2B5EF4-FFF2-40B4-BE49-F238E27FC236}">
                <a16:creationId xmlns:a16="http://schemas.microsoft.com/office/drawing/2014/main" id="{CF3325C6-5A10-4280-96E8-95C773B971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516" y="1756372"/>
            <a:ext cx="10035768" cy="334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55718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C522464-0282-4D9A-8ABE-3FFB351308E8}"/>
              </a:ext>
            </a:extLst>
          </p:cNvPr>
          <p:cNvSpPr txBox="1">
            <a:spLocks/>
          </p:cNvSpPr>
          <p:nvPr/>
        </p:nvSpPr>
        <p:spPr>
          <a:xfrm>
            <a:off x="990601" y="23484"/>
            <a:ext cx="10515600" cy="1000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Results</a:t>
            </a: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AABD3E03-FD7B-494E-B869-2F5BF550A93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3" name="Picture 7">
            <a:extLst>
              <a:ext uri="{FF2B5EF4-FFF2-40B4-BE49-F238E27FC236}">
                <a16:creationId xmlns:a16="http://schemas.microsoft.com/office/drawing/2014/main" id="{3B2D50B4-B32C-4EAB-9613-5115F4A6C8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327984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C522464-0282-4D9A-8ABE-3FFB351308E8}"/>
              </a:ext>
            </a:extLst>
          </p:cNvPr>
          <p:cNvSpPr txBox="1">
            <a:spLocks/>
          </p:cNvSpPr>
          <p:nvPr/>
        </p:nvSpPr>
        <p:spPr>
          <a:xfrm>
            <a:off x="990601" y="23484"/>
            <a:ext cx="10515600" cy="1000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Results</a:t>
            </a: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AABD3E03-FD7B-494E-B869-2F5BF550A93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 descr="A picture containing blur&#10;&#10;Description automatically generated">
            <a:extLst>
              <a:ext uri="{FF2B5EF4-FFF2-40B4-BE49-F238E27FC236}">
                <a16:creationId xmlns:a16="http://schemas.microsoft.com/office/drawing/2014/main" id="{2C43ABAC-EB2A-4EAC-8842-B80A24EEBB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34"/>
          <a:stretch/>
        </p:blipFill>
        <p:spPr>
          <a:xfrm>
            <a:off x="0" y="1320908"/>
            <a:ext cx="12192000" cy="483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38597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C522464-0282-4D9A-8ABE-3FFB351308E8}"/>
              </a:ext>
            </a:extLst>
          </p:cNvPr>
          <p:cNvSpPr txBox="1">
            <a:spLocks/>
          </p:cNvSpPr>
          <p:nvPr/>
        </p:nvSpPr>
        <p:spPr>
          <a:xfrm>
            <a:off x="990601" y="23484"/>
            <a:ext cx="10515600" cy="1000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Results</a:t>
            </a: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AABD3E03-FD7B-494E-B869-2F5BF550A93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DAC226B-AF8A-4A8E-9132-62829B9F58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7089"/>
            <a:ext cx="12192000" cy="423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57046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C522464-0282-4D9A-8ABE-3FFB351308E8}"/>
              </a:ext>
            </a:extLst>
          </p:cNvPr>
          <p:cNvSpPr txBox="1">
            <a:spLocks/>
          </p:cNvSpPr>
          <p:nvPr/>
        </p:nvSpPr>
        <p:spPr>
          <a:xfrm>
            <a:off x="990601" y="23484"/>
            <a:ext cx="10515600" cy="1000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Results</a:t>
            </a: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AABD3E03-FD7B-494E-B869-2F5BF550A93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animation_predicthd">
            <a:hlinkClick r:id="" action="ppaction://media"/>
            <a:extLst>
              <a:ext uri="{FF2B5EF4-FFF2-40B4-BE49-F238E27FC236}">
                <a16:creationId xmlns:a16="http://schemas.microsoft.com/office/drawing/2014/main" id="{AAD3C623-27B1-4DE1-B37B-FB84D1B8CF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115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C522464-0282-4D9A-8ABE-3FFB351308E8}"/>
              </a:ext>
            </a:extLst>
          </p:cNvPr>
          <p:cNvSpPr txBox="1">
            <a:spLocks/>
          </p:cNvSpPr>
          <p:nvPr/>
        </p:nvSpPr>
        <p:spPr>
          <a:xfrm>
            <a:off x="990601" y="23484"/>
            <a:ext cx="10515600" cy="1000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Results</a:t>
            </a: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AABD3E03-FD7B-494E-B869-2F5BF550A93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 descr="A screenshot of a game&#10;&#10;Description automatically generated with low confidence">
            <a:extLst>
              <a:ext uri="{FF2B5EF4-FFF2-40B4-BE49-F238E27FC236}">
                <a16:creationId xmlns:a16="http://schemas.microsoft.com/office/drawing/2014/main" id="{A5B870D9-6314-4751-B4D8-3C754D46EE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47"/>
          <a:stretch/>
        </p:blipFill>
        <p:spPr>
          <a:xfrm>
            <a:off x="6343572" y="1480809"/>
            <a:ext cx="5478358" cy="51423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147167-C9BB-4943-AB79-F01AA98C54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428" y="1354016"/>
            <a:ext cx="4501902" cy="26747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4211A5-C699-4AB5-B727-C23A7AA6CF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427" y="4051993"/>
            <a:ext cx="4499707" cy="2674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FC5BC92-B967-4A21-83FA-0F1E32AD5165}"/>
              </a:ext>
            </a:extLst>
          </p:cNvPr>
          <p:cNvSpPr txBox="1"/>
          <p:nvPr/>
        </p:nvSpPr>
        <p:spPr>
          <a:xfrm rot="16200000">
            <a:off x="-599423" y="2532534"/>
            <a:ext cx="2382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VXM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1F33A8-10A8-42D4-A3D4-939D710546E4}"/>
              </a:ext>
            </a:extLst>
          </p:cNvPr>
          <p:cNvSpPr txBox="1"/>
          <p:nvPr/>
        </p:nvSpPr>
        <p:spPr>
          <a:xfrm rot="16200000">
            <a:off x="-599423" y="5204685"/>
            <a:ext cx="2382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Proposed</a:t>
            </a:r>
          </a:p>
        </p:txBody>
      </p:sp>
    </p:spTree>
    <p:extLst>
      <p:ext uri="{BB962C8B-B14F-4D97-AF65-F5344CB8AC3E}">
        <p14:creationId xmlns:p14="http://schemas.microsoft.com/office/powerpoint/2010/main" val="307722218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C522464-0282-4D9A-8ABE-3FFB351308E8}"/>
              </a:ext>
            </a:extLst>
          </p:cNvPr>
          <p:cNvSpPr txBox="1">
            <a:spLocks/>
          </p:cNvSpPr>
          <p:nvPr/>
        </p:nvSpPr>
        <p:spPr>
          <a:xfrm>
            <a:off x="990601" y="23484"/>
            <a:ext cx="10515600" cy="1000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Results</a:t>
            </a: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AABD3E03-FD7B-494E-B869-2F5BF550A93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52EE8BAE">
            <a:hlinkClick r:id="" action="ppaction://media"/>
            <a:extLst>
              <a:ext uri="{FF2B5EF4-FFF2-40B4-BE49-F238E27FC236}">
                <a16:creationId xmlns:a16="http://schemas.microsoft.com/office/drawing/2014/main" id="{F80C7CBC-42AB-4929-AFCE-97EA82A46F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624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74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C522464-0282-4D9A-8ABE-3FFB351308E8}"/>
              </a:ext>
            </a:extLst>
          </p:cNvPr>
          <p:cNvSpPr txBox="1">
            <a:spLocks/>
          </p:cNvSpPr>
          <p:nvPr/>
        </p:nvSpPr>
        <p:spPr>
          <a:xfrm>
            <a:off x="990601" y="23484"/>
            <a:ext cx="10515600" cy="1000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Results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8F105062-C31E-4F66-8037-968573A40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1" y="956154"/>
            <a:ext cx="9957166" cy="580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35617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nts template">
            <a:extLst>
              <a:ext uri="{FF2B5EF4-FFF2-40B4-BE49-F238E27FC236}">
                <a16:creationId xmlns:a16="http://schemas.microsoft.com/office/drawing/2014/main" id="{5E8A55AE-F63E-40AF-97FD-EEE46E78E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04" y="908730"/>
            <a:ext cx="3759912" cy="291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IT Neural Network Accelerates MRI Image Processing by 1,000 Times -  ExtremeTech">
            <a:extLst>
              <a:ext uri="{FF2B5EF4-FFF2-40B4-BE49-F238E27FC236}">
                <a16:creationId xmlns:a16="http://schemas.microsoft.com/office/drawing/2014/main" id="{5E852F51-86F0-422A-AAF5-DDCAD4BDD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777" y="1312764"/>
            <a:ext cx="4835142" cy="215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D7DC987-2277-4303-8EE9-EBEE8C4619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5372" y="4169327"/>
            <a:ext cx="4379752" cy="1115737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1800" dirty="0">
                <a:latin typeface="+mj-lt"/>
              </a:rPr>
              <a:t>Non-trivial optimization for each sample.</a:t>
            </a:r>
          </a:p>
          <a:p>
            <a:pPr>
              <a:lnSpc>
                <a:spcPct val="120000"/>
              </a:lnSpc>
            </a:pPr>
            <a:r>
              <a:rPr lang="en-US" sz="1800" dirty="0">
                <a:latin typeface="+mj-lt"/>
              </a:rPr>
              <a:t>Accurate and interpretable.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51F17F0-B330-4D08-ADAE-62B99E687D47}"/>
              </a:ext>
            </a:extLst>
          </p:cNvPr>
          <p:cNvSpPr txBox="1">
            <a:spLocks/>
          </p:cNvSpPr>
          <p:nvPr/>
        </p:nvSpPr>
        <p:spPr>
          <a:xfrm>
            <a:off x="6176448" y="4169326"/>
            <a:ext cx="5459082" cy="17197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800" dirty="0">
                <a:latin typeface="+mj-lt"/>
              </a:rPr>
              <a:t>High training costs, may need retraining or finetuning.</a:t>
            </a:r>
          </a:p>
          <a:p>
            <a:pPr>
              <a:lnSpc>
                <a:spcPct val="120000"/>
              </a:lnSpc>
            </a:pPr>
            <a:r>
              <a:rPr lang="en-US" sz="1800" dirty="0">
                <a:latin typeface="+mj-lt"/>
              </a:rPr>
              <a:t>Fast test-time performance and just as accurate.</a:t>
            </a:r>
          </a:p>
          <a:p>
            <a:pPr>
              <a:lnSpc>
                <a:spcPct val="120000"/>
              </a:lnSpc>
            </a:pPr>
            <a:r>
              <a:rPr lang="en-US" sz="1800" dirty="0">
                <a:solidFill>
                  <a:srgbClr val="FF0000"/>
                </a:solidFill>
                <a:latin typeface="+mj-lt"/>
              </a:rPr>
              <a:t>Modeling flexibility.</a:t>
            </a:r>
          </a:p>
        </p:txBody>
      </p:sp>
    </p:spTree>
    <p:extLst>
      <p:ext uri="{BB962C8B-B14F-4D97-AF65-F5344CB8AC3E}">
        <p14:creationId xmlns:p14="http://schemas.microsoft.com/office/powerpoint/2010/main" val="203807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15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C522464-0282-4D9A-8ABE-3FFB351308E8}"/>
              </a:ext>
            </a:extLst>
          </p:cNvPr>
          <p:cNvSpPr txBox="1">
            <a:spLocks/>
          </p:cNvSpPr>
          <p:nvPr/>
        </p:nvSpPr>
        <p:spPr>
          <a:xfrm>
            <a:off x="990601" y="23484"/>
            <a:ext cx="10515600" cy="1000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Results</a:t>
            </a: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AABD3E03-FD7B-494E-B869-2F5BF550A93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367953" y="345244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2EB4A4-A30B-4078-BC03-654FE234F6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4353" y="1565030"/>
            <a:ext cx="2660318" cy="45544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A231813-9484-4771-A24B-ADCC996D9F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4671" y="1565028"/>
            <a:ext cx="1134008" cy="45544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BDB0918-88B0-440E-8D7F-4CB8D60349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8679" y="1565026"/>
            <a:ext cx="1556960" cy="45544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34EC6D4-454B-452A-912F-26EF02C12A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5638" y="1565025"/>
            <a:ext cx="1256601" cy="45544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36CAD6B-9354-460D-B468-80043EDE8F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0567" y="1565023"/>
            <a:ext cx="1348548" cy="455441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0C39250-0552-43FE-9FFC-84C3DE4B52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70138" y="1565023"/>
            <a:ext cx="1409846" cy="455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762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C522464-0282-4D9A-8ABE-3FFB351308E8}"/>
              </a:ext>
            </a:extLst>
          </p:cNvPr>
          <p:cNvSpPr txBox="1">
            <a:spLocks/>
          </p:cNvSpPr>
          <p:nvPr/>
        </p:nvSpPr>
        <p:spPr>
          <a:xfrm>
            <a:off x="990601" y="23484"/>
            <a:ext cx="10515600" cy="1000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Results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3FB088-3CDB-42D3-83D9-84E0E1C48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45246"/>
            <a:ext cx="12192000" cy="311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00477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C522464-0282-4D9A-8ABE-3FFB351308E8}"/>
              </a:ext>
            </a:extLst>
          </p:cNvPr>
          <p:cNvSpPr txBox="1">
            <a:spLocks/>
          </p:cNvSpPr>
          <p:nvPr/>
        </p:nvSpPr>
        <p:spPr>
          <a:xfrm>
            <a:off x="990601" y="23484"/>
            <a:ext cx="10515600" cy="1000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Results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66F24B-FA45-4F3C-A47B-0E863988D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855" y="926707"/>
            <a:ext cx="10640290" cy="5776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88015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C522464-0282-4D9A-8ABE-3FFB351308E8}"/>
              </a:ext>
            </a:extLst>
          </p:cNvPr>
          <p:cNvSpPr txBox="1">
            <a:spLocks/>
          </p:cNvSpPr>
          <p:nvPr/>
        </p:nvSpPr>
        <p:spPr>
          <a:xfrm>
            <a:off x="990601" y="23484"/>
            <a:ext cx="10515600" cy="1000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Results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4B3B58-9639-4AE0-A7F4-3194063C16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1" y="1024461"/>
            <a:ext cx="10210798" cy="579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25186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C522464-0282-4D9A-8ABE-3FFB351308E8}"/>
              </a:ext>
            </a:extLst>
          </p:cNvPr>
          <p:cNvSpPr txBox="1">
            <a:spLocks/>
          </p:cNvSpPr>
          <p:nvPr/>
        </p:nvSpPr>
        <p:spPr>
          <a:xfrm>
            <a:off x="990601" y="23484"/>
            <a:ext cx="10515600" cy="1000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Results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43A1A0-078F-4831-88B3-8DA30C83C3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669" y="1024461"/>
            <a:ext cx="10978662" cy="572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80487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C522464-0282-4D9A-8ABE-3FFB351308E8}"/>
              </a:ext>
            </a:extLst>
          </p:cNvPr>
          <p:cNvSpPr txBox="1">
            <a:spLocks/>
          </p:cNvSpPr>
          <p:nvPr/>
        </p:nvSpPr>
        <p:spPr>
          <a:xfrm>
            <a:off x="990601" y="23484"/>
            <a:ext cx="10515600" cy="1000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Results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0ACF31-56B4-4EAF-AB5D-6A0527242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192" y="1105320"/>
            <a:ext cx="10345616" cy="566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54122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C522464-0282-4D9A-8ABE-3FFB351308E8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Weaknesses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DF92F49-5B02-4A8D-9E9C-D7F9F7A33F7B}"/>
              </a:ext>
            </a:extLst>
          </p:cNvPr>
          <p:cNvSpPr txBox="1">
            <a:spLocks/>
          </p:cNvSpPr>
          <p:nvPr/>
        </p:nvSpPr>
        <p:spPr>
          <a:xfrm>
            <a:off x="847724" y="1804984"/>
            <a:ext cx="10515599" cy="45290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1800" dirty="0">
                <a:latin typeface="+mj-lt"/>
              </a:rPr>
              <a:t>Computation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1800" dirty="0">
                <a:latin typeface="+mj-lt"/>
              </a:rPr>
              <a:t>Simpson’s paradox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1146DB79-76D6-4FFF-BF2C-F1274E6B536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131" y="3130547"/>
            <a:ext cx="5194784" cy="371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BD1C27-41A3-41B6-B151-A4DD25BF64BD}"/>
              </a:ext>
            </a:extLst>
          </p:cNvPr>
          <p:cNvSpPr txBox="1"/>
          <p:nvPr/>
        </p:nvSpPr>
        <p:spPr>
          <a:xfrm>
            <a:off x="9052424" y="4801161"/>
            <a:ext cx="2382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+mj-lt"/>
              </a:rPr>
              <a:t>Image: Wikipedia</a:t>
            </a:r>
          </a:p>
        </p:txBody>
      </p:sp>
    </p:spTree>
    <p:extLst>
      <p:ext uri="{BB962C8B-B14F-4D97-AF65-F5344CB8AC3E}">
        <p14:creationId xmlns:p14="http://schemas.microsoft.com/office/powerpoint/2010/main" val="3143732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C522464-0282-4D9A-8ABE-3FFB351308E8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Questions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DF92F49-5B02-4A8D-9E9C-D7F9F7A33F7B}"/>
              </a:ext>
            </a:extLst>
          </p:cNvPr>
          <p:cNvSpPr txBox="1">
            <a:spLocks/>
          </p:cNvSpPr>
          <p:nvPr/>
        </p:nvSpPr>
        <p:spPr>
          <a:xfrm>
            <a:off x="847724" y="1804984"/>
            <a:ext cx="10515599" cy="45290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1800" dirty="0">
                <a:latin typeface="+mj-lt"/>
              </a:rPr>
              <a:t>Hard to distinguish groups?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1800" dirty="0">
                <a:latin typeface="+mj-lt"/>
              </a:rPr>
              <a:t>Appearance changes?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A825183-645A-4CFD-A315-7682B955E105}"/>
              </a:ext>
            </a:extLst>
          </p:cNvPr>
          <p:cNvGrpSpPr/>
          <p:nvPr/>
        </p:nvGrpSpPr>
        <p:grpSpPr>
          <a:xfrm>
            <a:off x="1017328" y="2911475"/>
            <a:ext cx="10345995" cy="3429000"/>
            <a:chOff x="1017328" y="2911475"/>
            <a:chExt cx="10345995" cy="3429000"/>
          </a:xfrm>
        </p:grpSpPr>
        <p:pic>
          <p:nvPicPr>
            <p:cNvPr id="3" name="Picture 2" descr="A picture containing echinoderm, invertebrate&#10;&#10;Description automatically generated">
              <a:extLst>
                <a:ext uri="{FF2B5EF4-FFF2-40B4-BE49-F238E27FC236}">
                  <a16:creationId xmlns:a16="http://schemas.microsoft.com/office/drawing/2014/main" id="{79EB75D6-65B0-4FAB-A6FC-A0F11E2348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/>
          </p:blipFill>
          <p:spPr>
            <a:xfrm>
              <a:off x="1017328" y="2911475"/>
              <a:ext cx="6875965" cy="3429000"/>
            </a:xfrm>
            <a:prstGeom prst="rect">
              <a:avLst/>
            </a:prstGeom>
          </p:spPr>
        </p:pic>
        <p:pic>
          <p:nvPicPr>
            <p:cNvPr id="7" name="Picture 6" descr="A picture containing echinoderm, invertebrate&#10;&#10;Description automatically generated">
              <a:extLst>
                <a:ext uri="{FF2B5EF4-FFF2-40B4-BE49-F238E27FC236}">
                  <a16:creationId xmlns:a16="http://schemas.microsoft.com/office/drawing/2014/main" id="{AF11BCE9-6577-4AE3-A5D9-D265CCBE03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7" t="49751" r="48767" b="249"/>
            <a:stretch/>
          </p:blipFill>
          <p:spPr>
            <a:xfrm>
              <a:off x="7893293" y="2911475"/>
              <a:ext cx="3470030" cy="342900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9F2A1ED-D5AF-4553-BF68-6DC2D491B329}"/>
              </a:ext>
            </a:extLst>
          </p:cNvPr>
          <p:cNvSpPr txBox="1"/>
          <p:nvPr/>
        </p:nvSpPr>
        <p:spPr>
          <a:xfrm>
            <a:off x="4914354" y="6418870"/>
            <a:ext cx="2382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+mj-lt"/>
              </a:rPr>
              <a:t>ACE-IBIS</a:t>
            </a:r>
          </a:p>
        </p:txBody>
      </p:sp>
    </p:spTree>
    <p:extLst>
      <p:ext uri="{BB962C8B-B14F-4D97-AF65-F5344CB8AC3E}">
        <p14:creationId xmlns:p14="http://schemas.microsoft.com/office/powerpoint/2010/main" val="2683741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C522464-0282-4D9A-8ABE-3FFB351308E8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Questions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DF92F49-5B02-4A8D-9E9C-D7F9F7A33F7B}"/>
              </a:ext>
            </a:extLst>
          </p:cNvPr>
          <p:cNvSpPr txBox="1">
            <a:spLocks/>
          </p:cNvSpPr>
          <p:nvPr/>
        </p:nvSpPr>
        <p:spPr>
          <a:xfrm>
            <a:off x="847724" y="1804984"/>
            <a:ext cx="10515599" cy="45290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1800" dirty="0">
                <a:latin typeface="+mj-lt"/>
              </a:rPr>
              <a:t>Hard to distinguish groups?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1800" dirty="0">
                <a:latin typeface="+mj-lt"/>
              </a:rPr>
              <a:t>Appearance changes?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F2A1ED-D5AF-4553-BF68-6DC2D491B329}"/>
              </a:ext>
            </a:extLst>
          </p:cNvPr>
          <p:cNvSpPr txBox="1"/>
          <p:nvPr/>
        </p:nvSpPr>
        <p:spPr>
          <a:xfrm>
            <a:off x="4914354" y="6418870"/>
            <a:ext cx="2382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+mj-lt"/>
              </a:rPr>
              <a:t>ACE-IBIS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D22CC0-B5D3-4E9E-93EC-1E63F59890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62" y="2841378"/>
            <a:ext cx="10732476" cy="357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93882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C522464-0282-4D9A-8ABE-3FFB351308E8}"/>
              </a:ext>
            </a:extLst>
          </p:cNvPr>
          <p:cNvSpPr txBox="1">
            <a:spLocks/>
          </p:cNvSpPr>
          <p:nvPr/>
        </p:nvSpPr>
        <p:spPr>
          <a:xfrm>
            <a:off x="838200" y="55562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Summary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DF92F49-5B02-4A8D-9E9C-D7F9F7A33F7B}"/>
              </a:ext>
            </a:extLst>
          </p:cNvPr>
          <p:cNvSpPr txBox="1">
            <a:spLocks/>
          </p:cNvSpPr>
          <p:nvPr/>
        </p:nvSpPr>
        <p:spPr>
          <a:xfrm>
            <a:off x="847724" y="1804984"/>
            <a:ext cx="10515599" cy="45290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endParaRPr lang="en-US" sz="1800" dirty="0">
              <a:latin typeface="+mj-lt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4C2B69C-5182-4396-A5E7-3415D9E75BCE}"/>
              </a:ext>
            </a:extLst>
          </p:cNvPr>
          <p:cNvSpPr txBox="1">
            <a:spLocks/>
          </p:cNvSpPr>
          <p:nvPr/>
        </p:nvSpPr>
        <p:spPr>
          <a:xfrm>
            <a:off x="847723" y="1966437"/>
            <a:ext cx="10515599" cy="45290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1800" dirty="0">
                <a:latin typeface="+mj-lt"/>
              </a:rPr>
              <a:t>Generative synthesis approach to Templates</a:t>
            </a:r>
          </a:p>
          <a:p>
            <a:pPr algn="ctr">
              <a:lnSpc>
                <a:spcPct val="150000"/>
              </a:lnSpc>
            </a:pPr>
            <a:r>
              <a:rPr lang="en-US" sz="1800" dirty="0">
                <a:latin typeface="+mj-lt"/>
              </a:rPr>
              <a:t>Enable training on difficult datasets</a:t>
            </a:r>
          </a:p>
          <a:p>
            <a:pPr algn="ctr">
              <a:lnSpc>
                <a:spcPct val="150000"/>
              </a:lnSpc>
            </a:pPr>
            <a:r>
              <a:rPr lang="en-US" sz="1800" dirty="0">
                <a:latin typeface="+mj-lt"/>
              </a:rPr>
              <a:t>Templates sharp, representative, easy-to-interpret</a:t>
            </a:r>
          </a:p>
          <a:p>
            <a:pPr algn="ctr">
              <a:lnSpc>
                <a:spcPct val="150000"/>
              </a:lnSpc>
            </a:pPr>
            <a:r>
              <a:rPr lang="en-US" sz="1800" dirty="0">
                <a:latin typeface="+mj-lt"/>
              </a:rPr>
              <a:t>Works across diverse datasets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CB40831-0700-46CD-9510-026E933EA01B}"/>
              </a:ext>
            </a:extLst>
          </p:cNvPr>
          <p:cNvSpPr txBox="1">
            <a:spLocks/>
          </p:cNvSpPr>
          <p:nvPr/>
        </p:nvSpPr>
        <p:spPr>
          <a:xfrm>
            <a:off x="4114799" y="5995555"/>
            <a:ext cx="5416861" cy="51377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www.neeldey.com/deformable-templates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AD628A-CFFB-488D-B5A3-958636047E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3282" y="5991497"/>
            <a:ext cx="513772" cy="5137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3CB66F-B3E2-4E88-AA53-F088BA8FCD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1027" y="5991497"/>
            <a:ext cx="513772" cy="51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325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MIT Neural Network Accelerates MRI Image Processing by 1,000 Times -  ExtremeTech">
            <a:extLst>
              <a:ext uri="{FF2B5EF4-FFF2-40B4-BE49-F238E27FC236}">
                <a16:creationId xmlns:a16="http://schemas.microsoft.com/office/drawing/2014/main" id="{5E852F51-86F0-422A-AAF5-DDCAD4BDD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36" y="3098480"/>
            <a:ext cx="4835142" cy="215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79B431-A811-477F-B297-225D73C26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8230" y="1995611"/>
            <a:ext cx="5521234" cy="436465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65BF9C6-F8B6-423B-82CB-20DBAF5FB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Modeling Flexibility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2297CC-D240-4450-B12D-F60B72E65C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7662" y="2480865"/>
            <a:ext cx="5582370" cy="33941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23DDF4-0ED5-4358-8107-B389206ADD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7662" y="2867297"/>
            <a:ext cx="5464700" cy="2621279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4C91F2F-DDDB-493D-945F-8205D3181B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0781" y="6360264"/>
            <a:ext cx="4453019" cy="510209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1800" dirty="0">
                <a:latin typeface="+mj-lt"/>
              </a:rPr>
              <a:t>Balakrishnan, TMI 2019.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1FEA4FA-96D6-4560-9691-CF824E48F5B0}"/>
              </a:ext>
            </a:extLst>
          </p:cNvPr>
          <p:cNvSpPr txBox="1">
            <a:spLocks/>
          </p:cNvSpPr>
          <p:nvPr/>
        </p:nvSpPr>
        <p:spPr>
          <a:xfrm>
            <a:off x="6223439" y="6360263"/>
            <a:ext cx="5807702" cy="510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1800" dirty="0" err="1">
                <a:latin typeface="+mj-lt"/>
              </a:rPr>
              <a:t>Niethammer</a:t>
            </a:r>
            <a:r>
              <a:rPr lang="en-US" sz="1800" dirty="0">
                <a:latin typeface="+mj-lt"/>
              </a:rPr>
              <a:t>, CVPR 2019; Shen, </a:t>
            </a:r>
            <a:r>
              <a:rPr lang="en-US" sz="1800" dirty="0" err="1">
                <a:latin typeface="+mj-lt"/>
              </a:rPr>
              <a:t>NeurIPS</a:t>
            </a:r>
            <a:r>
              <a:rPr lang="en-US" sz="1800" dirty="0">
                <a:latin typeface="+mj-lt"/>
              </a:rPr>
              <a:t> 2020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321BE98-CDE2-42C4-998F-9CE6CF31E131}"/>
              </a:ext>
            </a:extLst>
          </p:cNvPr>
          <p:cNvSpPr txBox="1">
            <a:spLocks/>
          </p:cNvSpPr>
          <p:nvPr/>
        </p:nvSpPr>
        <p:spPr>
          <a:xfrm>
            <a:off x="6927289" y="6360262"/>
            <a:ext cx="4400001" cy="510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1800" dirty="0">
                <a:latin typeface="+mj-lt"/>
              </a:rPr>
              <a:t>Zhao, CVPR 2019.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9F08EFF2-F9A3-42EC-8892-236509106F2C}"/>
              </a:ext>
            </a:extLst>
          </p:cNvPr>
          <p:cNvSpPr/>
          <p:nvPr/>
        </p:nvSpPr>
        <p:spPr>
          <a:xfrm>
            <a:off x="5379868" y="4065973"/>
            <a:ext cx="494471" cy="248575"/>
          </a:xfrm>
          <a:prstGeom prst="rightArrow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softEdge rad="12700"/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509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1" grpId="1" build="p"/>
      <p:bldP spid="12" grpId="0" build="p"/>
      <p:bldP spid="12" grpId="1" build="p"/>
      <p:bldP spid="1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MIT Neural Network Accelerates MRI Image Processing by 1,000 Times -  ExtremeTech">
            <a:extLst>
              <a:ext uri="{FF2B5EF4-FFF2-40B4-BE49-F238E27FC236}">
                <a16:creationId xmlns:a16="http://schemas.microsoft.com/office/drawing/2014/main" id="{5E852F51-86F0-422A-AAF5-DDCAD4BDD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36" y="3098480"/>
            <a:ext cx="4835142" cy="215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79B431-A811-477F-B297-225D73C26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8230" y="1995611"/>
            <a:ext cx="5521234" cy="436465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65BF9C6-F8B6-423B-82CB-20DBAF5FB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Modeling Flexibility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23DDF4-0ED5-4358-8107-B389206ADD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7662" y="2867297"/>
            <a:ext cx="5464700" cy="2621279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4C91F2F-DDDB-493D-945F-8205D3181B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0781" y="6360264"/>
            <a:ext cx="4453019" cy="510209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1800" dirty="0">
                <a:latin typeface="+mj-lt"/>
              </a:rPr>
              <a:t>Balakrishnan, TMI 2019.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321BE98-CDE2-42C4-998F-9CE6CF31E131}"/>
              </a:ext>
            </a:extLst>
          </p:cNvPr>
          <p:cNvSpPr txBox="1">
            <a:spLocks/>
          </p:cNvSpPr>
          <p:nvPr/>
        </p:nvSpPr>
        <p:spPr>
          <a:xfrm>
            <a:off x="6927289" y="6360262"/>
            <a:ext cx="4400001" cy="510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1800" dirty="0">
                <a:latin typeface="+mj-lt"/>
              </a:rPr>
              <a:t>Zhao, CVPR 2019.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9F08EFF2-F9A3-42EC-8892-236509106F2C}"/>
              </a:ext>
            </a:extLst>
          </p:cNvPr>
          <p:cNvSpPr/>
          <p:nvPr/>
        </p:nvSpPr>
        <p:spPr>
          <a:xfrm>
            <a:off x="5379868" y="4065973"/>
            <a:ext cx="494471" cy="248575"/>
          </a:xfrm>
          <a:prstGeom prst="rightArrow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softEdge rad="12700"/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017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1" grpId="1" build="p"/>
      <p:bldP spid="1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3292</TotalTime>
  <Words>967</Words>
  <Application>Microsoft Office PowerPoint</Application>
  <PresentationFormat>Widescreen</PresentationFormat>
  <Paragraphs>346</Paragraphs>
  <Slides>79</Slides>
  <Notes>65</Notes>
  <HiddenSlides>11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3" baseType="lpstr">
      <vt:lpstr>Arial</vt:lpstr>
      <vt:lpstr>Calibri</vt:lpstr>
      <vt:lpstr>Calibri Light</vt:lpstr>
      <vt:lpstr>Office Theme</vt:lpstr>
      <vt:lpstr>Improving Conditional Deformable Template Construction with Generative Adversarial Registration</vt:lpstr>
      <vt:lpstr>PowerPoint Presentation</vt:lpstr>
      <vt:lpstr>Outline</vt:lpstr>
      <vt:lpstr>Deformable Registration</vt:lpstr>
      <vt:lpstr>Deformable Registration</vt:lpstr>
      <vt:lpstr>Deformable Registration</vt:lpstr>
      <vt:lpstr>PowerPoint Presentation</vt:lpstr>
      <vt:lpstr>Modeling Flexibility</vt:lpstr>
      <vt:lpstr>Modeling Flexibility</vt:lpstr>
      <vt:lpstr>Modeling Flexibility</vt:lpstr>
      <vt:lpstr>Deformable Templates</vt:lpstr>
      <vt:lpstr>Deformable Templates</vt:lpstr>
      <vt:lpstr>Deformable Templates</vt:lpstr>
      <vt:lpstr>Deformable Templates</vt:lpstr>
      <vt:lpstr>Deformable Templates</vt:lpstr>
      <vt:lpstr>Deformable Templates</vt:lpstr>
      <vt:lpstr>Deformable Templates</vt:lpstr>
      <vt:lpstr>Deformable Template Construction</vt:lpstr>
      <vt:lpstr>Deformable Template Construction</vt:lpstr>
      <vt:lpstr>Deformable Template Construction</vt:lpstr>
      <vt:lpstr>Deformable Template Construction</vt:lpstr>
      <vt:lpstr>Deformable Template Construction Hurdles</vt:lpstr>
      <vt:lpstr>Deformable Template Construction Hurdles</vt:lpstr>
      <vt:lpstr>Deformable Template Desiderata</vt:lpstr>
      <vt:lpstr>GANs</vt:lpstr>
      <vt:lpstr>GANs</vt:lpstr>
      <vt:lpstr>Deformable Template GANs?</vt:lpstr>
      <vt:lpstr>Deformable Template GANs?</vt:lpstr>
      <vt:lpstr>Deformable Template GANs?</vt:lpstr>
      <vt:lpstr>Naïve Attempts</vt:lpstr>
      <vt:lpstr>(less) Naïve Attempts</vt:lpstr>
      <vt:lpstr>(less) Naïve Attempts</vt:lpstr>
      <vt:lpstr>Framework Overview</vt:lpstr>
      <vt:lpstr>Template Generator Network</vt:lpstr>
      <vt:lpstr>Template Generator Network</vt:lpstr>
      <vt:lpstr>Template Generator Network</vt:lpstr>
      <vt:lpstr>Template Generator Network</vt:lpstr>
      <vt:lpstr>Template Generator Network</vt:lpstr>
      <vt:lpstr>Template Generator Network</vt:lpstr>
      <vt:lpstr>Template Generator + Registration Network</vt:lpstr>
      <vt:lpstr>Template Generator + Registration Network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Neel Dey</dc:creator>
  <cp:lastModifiedBy>Neel Dey</cp:lastModifiedBy>
  <cp:revision>143</cp:revision>
  <dcterms:created xsi:type="dcterms:W3CDTF">2021-05-08T03:38:32Z</dcterms:created>
  <dcterms:modified xsi:type="dcterms:W3CDTF">2021-05-10T16:49:28Z</dcterms:modified>
</cp:coreProperties>
</file>